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1"/>
  </p:sldMasterIdLst>
  <p:notesMasterIdLst>
    <p:notesMasterId r:id="rId47"/>
  </p:notesMasterIdLst>
  <p:handoutMasterIdLst>
    <p:handoutMasterId r:id="rId48"/>
  </p:handoutMasterIdLst>
  <p:sldIdLst>
    <p:sldId id="1211" r:id="rId2"/>
    <p:sldId id="1460" r:id="rId3"/>
    <p:sldId id="826" r:id="rId4"/>
    <p:sldId id="1444" r:id="rId5"/>
    <p:sldId id="1434" r:id="rId6"/>
    <p:sldId id="1462" r:id="rId7"/>
    <p:sldId id="1445" r:id="rId8"/>
    <p:sldId id="1394" r:id="rId9"/>
    <p:sldId id="1209" r:id="rId10"/>
    <p:sldId id="1435" r:id="rId11"/>
    <p:sldId id="1436" r:id="rId12"/>
    <p:sldId id="1447" r:id="rId13"/>
    <p:sldId id="1063" r:id="rId14"/>
    <p:sldId id="1172" r:id="rId15"/>
    <p:sldId id="1396" r:id="rId16"/>
    <p:sldId id="1440" r:id="rId17"/>
    <p:sldId id="1446" r:id="rId18"/>
    <p:sldId id="1197" r:id="rId19"/>
    <p:sldId id="832" r:id="rId20"/>
    <p:sldId id="834" r:id="rId21"/>
    <p:sldId id="835" r:id="rId22"/>
    <p:sldId id="836" r:id="rId23"/>
    <p:sldId id="837" r:id="rId24"/>
    <p:sldId id="1194" r:id="rId25"/>
    <p:sldId id="1451" r:id="rId26"/>
    <p:sldId id="1190" r:id="rId27"/>
    <p:sldId id="1192" r:id="rId28"/>
    <p:sldId id="1191" r:id="rId29"/>
    <p:sldId id="1450" r:id="rId30"/>
    <p:sldId id="882" r:id="rId31"/>
    <p:sldId id="1438" r:id="rId32"/>
    <p:sldId id="1056" r:id="rId33"/>
    <p:sldId id="1146" r:id="rId34"/>
    <p:sldId id="1449" r:id="rId35"/>
    <p:sldId id="1212" r:id="rId36"/>
    <p:sldId id="1453" r:id="rId37"/>
    <p:sldId id="1227" r:id="rId38"/>
    <p:sldId id="1228" r:id="rId39"/>
    <p:sldId id="1225" r:id="rId40"/>
    <p:sldId id="1226" r:id="rId41"/>
    <p:sldId id="1459" r:id="rId42"/>
    <p:sldId id="1164" r:id="rId43"/>
    <p:sldId id="821" r:id="rId44"/>
    <p:sldId id="1448" r:id="rId45"/>
    <p:sldId id="1461" r:id="rId46"/>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6"/>
    <a:srgbClr val="008080"/>
    <a:srgbClr val="66FF99"/>
    <a:srgbClr val="C7CBDA"/>
    <a:srgbClr val="FFFF99"/>
    <a:srgbClr val="BFBFBF"/>
    <a:srgbClr val="727C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2" autoAdjust="0"/>
    <p:restoredTop sz="71037" autoAdjust="0"/>
  </p:normalViewPr>
  <p:slideViewPr>
    <p:cSldViewPr snapToGrid="0">
      <p:cViewPr varScale="1">
        <p:scale>
          <a:sx n="61" d="100"/>
          <a:sy n="61" d="100"/>
        </p:scale>
        <p:origin x="1195"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568"/>
    </p:cViewPr>
  </p:sorterViewPr>
  <p:notesViewPr>
    <p:cSldViewPr snapToGrid="0">
      <p:cViewPr varScale="1">
        <p:scale>
          <a:sx n="66" d="100"/>
          <a:sy n="66" d="100"/>
        </p:scale>
        <p:origin x="3134" y="3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0"/>
            <a:ext cx="385127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1">
                <a:solidFill>
                  <a:srgbClr val="000000"/>
                </a:solidFill>
                <a:latin typeface="Verdana" pitchFamily="34" charset="0"/>
                <a:cs typeface="Arial" charset="0"/>
              </a:defRPr>
            </a:lvl1pPr>
          </a:lstStyle>
          <a:p>
            <a:r>
              <a:rPr lang="en-US"/>
              <a:t>SQL Server Tuning and Optimization</a:t>
            </a:r>
          </a:p>
        </p:txBody>
      </p:sp>
      <p:sp>
        <p:nvSpPr>
          <p:cNvPr id="5120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b="1">
                <a:latin typeface="Verdana" pitchFamily="34" charset="0"/>
              </a:defRPr>
            </a:lvl1pPr>
          </a:lstStyle>
          <a:p>
            <a:endParaRPr lang="en-US"/>
          </a:p>
        </p:txBody>
      </p:sp>
      <p:sp>
        <p:nvSpPr>
          <p:cNvPr id="5120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b="1">
                <a:latin typeface="Verdana" pitchFamily="34" charset="0"/>
              </a:defRPr>
            </a:lvl1pPr>
          </a:lstStyle>
          <a:p>
            <a:r>
              <a:rPr lang="en-US"/>
              <a:t>SQL Server Performance Tuning and Optimization</a:t>
            </a:r>
            <a:endParaRPr lang="en-US">
              <a:cs typeface="Arial" charset="0"/>
            </a:endParaRPr>
          </a:p>
        </p:txBody>
      </p:sp>
      <p:sp>
        <p:nvSpPr>
          <p:cNvPr id="5120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900" b="1">
                <a:latin typeface="Verdana" pitchFamily="34" charset="0"/>
              </a:defRPr>
            </a:lvl1pPr>
          </a:lstStyle>
          <a:p>
            <a:fld id="{8683CB31-0301-4105-A451-47E472B94F7E}" type="slidenum">
              <a:rPr lang="en-US"/>
              <a:pPr/>
              <a:t>‹#›</a:t>
            </a:fld>
            <a:endParaRPr lang="en-US"/>
          </a:p>
        </p:txBody>
      </p:sp>
    </p:spTree>
    <p:extLst>
      <p:ext uri="{BB962C8B-B14F-4D97-AF65-F5344CB8AC3E}">
        <p14:creationId xmlns:p14="http://schemas.microsoft.com/office/powerpoint/2010/main" val="825542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1">
                <a:solidFill>
                  <a:srgbClr val="000000"/>
                </a:solidFill>
                <a:latin typeface="Verdana" pitchFamily="34" charset="0"/>
                <a:cs typeface="Arial" charset="0"/>
              </a:defRPr>
            </a:lvl1pPr>
          </a:lstStyle>
          <a:p>
            <a:r>
              <a:rPr lang="en-US"/>
              <a:t>SQL Server Tuning and Optimization</a:t>
            </a:r>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b="1">
                <a:latin typeface="Verdana" pitchFamily="34" charset="0"/>
              </a:defRPr>
            </a:lvl1pPr>
          </a:lstStyle>
          <a:p>
            <a:endParaRPr lang="en-US"/>
          </a:p>
        </p:txBody>
      </p:sp>
      <p:sp>
        <p:nvSpPr>
          <p:cNvPr id="512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b="1">
                <a:latin typeface="Verdana" pitchFamily="34" charset="0"/>
              </a:defRPr>
            </a:lvl1pPr>
          </a:lstStyle>
          <a:p>
            <a:r>
              <a:rPr lang="en-US"/>
              <a:t>SQL Server Performance Tuning and Optimization</a:t>
            </a: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900" b="1">
                <a:latin typeface="Verdana" pitchFamily="34" charset="0"/>
              </a:defRPr>
            </a:lvl1pPr>
          </a:lstStyle>
          <a:p>
            <a:fld id="{7B1E8BCC-E5A2-4E09-B217-0632DC6560A8}" type="slidenum">
              <a:rPr lang="en-US"/>
              <a:pPr/>
              <a:t>‹#›</a:t>
            </a:fld>
            <a:endParaRPr lang="en-US"/>
          </a:p>
        </p:txBody>
      </p:sp>
    </p:spTree>
    <p:extLst>
      <p:ext uri="{BB962C8B-B14F-4D97-AF65-F5344CB8AC3E}">
        <p14:creationId xmlns:p14="http://schemas.microsoft.com/office/powerpoint/2010/main" val="439269048"/>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msdn.microsoft.com/en-us/library/aa365544(VS.85).asp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qlskills.us2.list-manage.com/track/click?u=729526cc5ec7737666e0a1893&amp;id=d4bfe9cbc2&amp;e=de2a6bd254"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qlskills.us2.list-manage2.com/track/click?u=729526cc5ec7737666e0a1893&amp;id=cff38a2dba&amp;e=de2a6bd254" TargetMode="External"/><Relationship Id="rId5" Type="http://schemas.openxmlformats.org/officeDocument/2006/relationships/hyperlink" Target="http://sqlskills.us2.list-manage1.com/track/click?u=729526cc5ec7737666e0a1893&amp;id=79666cda15&amp;e=de2a6bd254" TargetMode="External"/><Relationship Id="rId4" Type="http://schemas.openxmlformats.org/officeDocument/2006/relationships/hyperlink" Target="http://sqlskills.us2.list-manage.com/track/click?u=729526cc5ec7737666e0a1893&amp;id=7722bac6e4&amp;e=de2a6bd254"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1</a:t>
            </a:fld>
            <a:endParaRPr lang="en-US"/>
          </a:p>
        </p:txBody>
      </p:sp>
    </p:spTree>
    <p:extLst>
      <p:ext uri="{BB962C8B-B14F-4D97-AF65-F5344CB8AC3E}">
        <p14:creationId xmlns:p14="http://schemas.microsoft.com/office/powerpoint/2010/main" val="2166366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a:t>While</a:t>
            </a:r>
            <a:r>
              <a:rPr lang="de-DE" dirty="0"/>
              <a:t> </a:t>
            </a:r>
            <a:r>
              <a:rPr lang="de-DE" dirty="0" err="1"/>
              <a:t>shrink</a:t>
            </a:r>
            <a:r>
              <a:rPr lang="de-DE" dirty="0"/>
              <a:t> </a:t>
            </a:r>
            <a:r>
              <a:rPr lang="de-DE" dirty="0" err="1"/>
              <a:t>is</a:t>
            </a:r>
            <a:r>
              <a:rPr lang="de-DE" dirty="0"/>
              <a:t> </a:t>
            </a:r>
            <a:r>
              <a:rPr lang="de-DE" dirty="0" err="1"/>
              <a:t>running</a:t>
            </a:r>
            <a:r>
              <a:rPr lang="de-DE" dirty="0"/>
              <a:t>:</a:t>
            </a:r>
          </a:p>
          <a:p>
            <a:pPr marL="0" marR="0" indent="0" algn="l" defTabSz="914400" rtl="0" eaLnBrk="1" fontAlgn="base" latinLnBrk="0" hangingPunct="1">
              <a:lnSpc>
                <a:spcPct val="100000"/>
              </a:lnSpc>
              <a:spcBef>
                <a:spcPct val="30000"/>
              </a:spcBef>
              <a:spcAft>
                <a:spcPct val="0"/>
              </a:spcAft>
              <a:buClrTx/>
              <a:buSzTx/>
              <a:buFont typeface="Symbol" pitchFamily="18" charset="2"/>
              <a:buNone/>
              <a:tabLst/>
              <a:defRPr/>
            </a:pPr>
            <a:r>
              <a:rPr lang="de-DE" dirty="0"/>
              <a:t>- Lots </a:t>
            </a:r>
            <a:r>
              <a:rPr lang="de-DE" dirty="0" err="1"/>
              <a:t>of</a:t>
            </a:r>
            <a:r>
              <a:rPr lang="de-DE" dirty="0"/>
              <a:t> </a:t>
            </a:r>
            <a:r>
              <a:rPr lang="de-DE" dirty="0" err="1"/>
              <a:t>exclusive</a:t>
            </a:r>
            <a:r>
              <a:rPr lang="de-DE" dirty="0"/>
              <a:t> </a:t>
            </a:r>
            <a:r>
              <a:rPr lang="de-DE" dirty="0" err="1"/>
              <a:t>page</a:t>
            </a:r>
            <a:r>
              <a:rPr lang="de-DE" dirty="0"/>
              <a:t> </a:t>
            </a:r>
            <a:r>
              <a:rPr lang="de-DE" dirty="0" err="1"/>
              <a:t>locks</a:t>
            </a:r>
            <a:endParaRPr lang="de-DE" dirty="0"/>
          </a:p>
          <a:p>
            <a:pPr marL="0" indent="0">
              <a:buFont typeface="Symbol" pitchFamily="18" charset="2"/>
              <a:buNone/>
            </a:pPr>
            <a:r>
              <a:rPr lang="de-DE" dirty="0"/>
              <a:t>- </a:t>
            </a:r>
            <a:r>
              <a:rPr lang="de-DE" dirty="0" err="1"/>
              <a:t>Everything</a:t>
            </a:r>
            <a:r>
              <a:rPr lang="de-DE" dirty="0"/>
              <a:t> </a:t>
            </a:r>
            <a:r>
              <a:rPr lang="de-DE" dirty="0" err="1"/>
              <a:t>it</a:t>
            </a:r>
            <a:r>
              <a:rPr lang="de-DE" dirty="0"/>
              <a:t> </a:t>
            </a:r>
            <a:r>
              <a:rPr lang="de-DE" dirty="0" err="1"/>
              <a:t>does</a:t>
            </a:r>
            <a:r>
              <a:rPr lang="de-DE" dirty="0"/>
              <a:t> </a:t>
            </a:r>
            <a:r>
              <a:rPr lang="de-DE" dirty="0" err="1"/>
              <a:t>is</a:t>
            </a:r>
            <a:r>
              <a:rPr lang="de-DE" dirty="0"/>
              <a:t> </a:t>
            </a:r>
            <a:r>
              <a:rPr lang="de-DE" dirty="0" err="1"/>
              <a:t>fully</a:t>
            </a:r>
            <a:r>
              <a:rPr lang="de-DE" dirty="0"/>
              <a:t> </a:t>
            </a:r>
            <a:r>
              <a:rPr lang="de-DE" dirty="0" err="1"/>
              <a:t>logged</a:t>
            </a:r>
            <a:endParaRPr lang="de-DE" dirty="0"/>
          </a:p>
          <a:p>
            <a:pPr marL="0" indent="0">
              <a:buFontTx/>
              <a:buNone/>
            </a:pPr>
            <a:r>
              <a:rPr lang="de-DE" dirty="0"/>
              <a:t>- Lots </a:t>
            </a:r>
            <a:r>
              <a:rPr lang="de-DE" dirty="0" err="1"/>
              <a:t>of</a:t>
            </a:r>
            <a:r>
              <a:rPr lang="de-DE" dirty="0"/>
              <a:t> </a:t>
            </a:r>
            <a:r>
              <a:rPr lang="de-DE" dirty="0" err="1"/>
              <a:t>page</a:t>
            </a:r>
            <a:r>
              <a:rPr lang="de-DE" baseline="0" dirty="0"/>
              <a:t> </a:t>
            </a:r>
            <a:r>
              <a:rPr lang="de-DE" baseline="0" dirty="0" err="1"/>
              <a:t>reads</a:t>
            </a:r>
            <a:r>
              <a:rPr lang="de-DE" baseline="0" dirty="0"/>
              <a:t> </a:t>
            </a:r>
            <a:r>
              <a:rPr lang="de-DE" baseline="0" dirty="0" err="1"/>
              <a:t>that</a:t>
            </a:r>
            <a:r>
              <a:rPr lang="de-DE" baseline="0" dirty="0"/>
              <a:t> </a:t>
            </a:r>
            <a:r>
              <a:rPr lang="de-DE" baseline="0" dirty="0" err="1"/>
              <a:t>aren‘t</a:t>
            </a:r>
            <a:r>
              <a:rPr lang="de-DE" baseline="0" dirty="0"/>
              <a:t> </a:t>
            </a:r>
            <a:r>
              <a:rPr lang="de-DE" baseline="0" dirty="0" err="1"/>
              <a:t>part</a:t>
            </a:r>
            <a:r>
              <a:rPr lang="de-DE" baseline="0" dirty="0"/>
              <a:t> </a:t>
            </a:r>
            <a:r>
              <a:rPr lang="de-DE" baseline="0" dirty="0" err="1"/>
              <a:t>of</a:t>
            </a:r>
            <a:r>
              <a:rPr lang="de-DE" baseline="0" dirty="0"/>
              <a:t> </a:t>
            </a:r>
            <a:r>
              <a:rPr lang="de-DE" baseline="0" dirty="0" err="1"/>
              <a:t>the</a:t>
            </a:r>
            <a:r>
              <a:rPr lang="de-DE" baseline="0" dirty="0"/>
              <a:t> </a:t>
            </a:r>
            <a:r>
              <a:rPr lang="de-DE" baseline="0" dirty="0" err="1"/>
              <a:t>regular</a:t>
            </a:r>
            <a:r>
              <a:rPr lang="de-DE" baseline="0" dirty="0"/>
              <a:t> </a:t>
            </a:r>
            <a:r>
              <a:rPr lang="de-DE" baseline="0" dirty="0" err="1"/>
              <a:t>workload</a:t>
            </a:r>
            <a:endParaRPr lang="de-DE" baseline="0" dirty="0"/>
          </a:p>
          <a:p>
            <a:pPr marL="0" indent="0">
              <a:buFontTx/>
              <a:buNone/>
            </a:pPr>
            <a:r>
              <a:rPr lang="de-DE" baseline="0" dirty="0"/>
              <a:t>- Lots </a:t>
            </a:r>
            <a:r>
              <a:rPr lang="de-DE" baseline="0" dirty="0" err="1"/>
              <a:t>of</a:t>
            </a:r>
            <a:r>
              <a:rPr lang="de-DE" baseline="0" dirty="0"/>
              <a:t> </a:t>
            </a:r>
            <a:r>
              <a:rPr lang="de-DE" baseline="0" dirty="0" err="1"/>
              <a:t>dirty</a:t>
            </a:r>
            <a:r>
              <a:rPr lang="de-DE" baseline="0" dirty="0"/>
              <a:t> </a:t>
            </a:r>
            <a:r>
              <a:rPr lang="de-DE" baseline="0" dirty="0" err="1"/>
              <a:t>pages</a:t>
            </a:r>
            <a:r>
              <a:rPr lang="de-DE" baseline="0" dirty="0"/>
              <a:t> </a:t>
            </a:r>
            <a:r>
              <a:rPr lang="de-DE" baseline="0" dirty="0" err="1"/>
              <a:t>created</a:t>
            </a:r>
            <a:r>
              <a:rPr lang="de-DE" baseline="0" dirty="0"/>
              <a:t> </a:t>
            </a:r>
            <a:r>
              <a:rPr lang="de-DE" baseline="0" dirty="0" err="1"/>
              <a:t>leading</a:t>
            </a:r>
            <a:r>
              <a:rPr lang="de-DE" baseline="0" dirty="0"/>
              <a:t> </a:t>
            </a:r>
            <a:r>
              <a:rPr lang="de-DE" baseline="0" dirty="0" err="1"/>
              <a:t>to</a:t>
            </a:r>
            <a:r>
              <a:rPr lang="de-DE" baseline="0" dirty="0"/>
              <a:t> </a:t>
            </a:r>
            <a:r>
              <a:rPr lang="de-DE" baseline="0" dirty="0" err="1"/>
              <a:t>checkpoint</a:t>
            </a:r>
            <a:r>
              <a:rPr lang="de-DE" baseline="0" dirty="0"/>
              <a:t> I/O</a:t>
            </a:r>
          </a:p>
          <a:p>
            <a:pPr marL="171450" indent="-171450">
              <a:buFontTx/>
              <a:buChar char="-"/>
            </a:pPr>
            <a:endParaRPr lang="de-DE" baseline="0" dirty="0"/>
          </a:p>
          <a:p>
            <a:pPr marL="0" indent="0">
              <a:buFontTx/>
              <a:buNone/>
            </a:pPr>
            <a:r>
              <a:rPr lang="de-DE" baseline="0" dirty="0"/>
              <a:t>- After </a:t>
            </a:r>
            <a:r>
              <a:rPr lang="de-DE" baseline="0" dirty="0" err="1"/>
              <a:t>shrink</a:t>
            </a:r>
            <a:r>
              <a:rPr lang="de-DE" baseline="0" dirty="0"/>
              <a:t> </a:t>
            </a:r>
            <a:r>
              <a:rPr lang="de-DE" baseline="0" dirty="0" err="1"/>
              <a:t>has</a:t>
            </a:r>
            <a:r>
              <a:rPr lang="de-DE" baseline="0" dirty="0"/>
              <a:t> </a:t>
            </a:r>
            <a:r>
              <a:rPr lang="de-DE" baseline="0" dirty="0" err="1"/>
              <a:t>run</a:t>
            </a:r>
            <a:r>
              <a:rPr lang="de-DE" baseline="0" dirty="0"/>
              <a:t>:</a:t>
            </a:r>
          </a:p>
          <a:p>
            <a:pPr marL="0" indent="0">
              <a:buFontTx/>
              <a:buNone/>
            </a:pPr>
            <a:r>
              <a:rPr lang="de-DE" baseline="0" dirty="0"/>
              <a:t>- Index </a:t>
            </a:r>
            <a:r>
              <a:rPr lang="de-DE" baseline="0" dirty="0" err="1"/>
              <a:t>fragmentation</a:t>
            </a:r>
            <a:endParaRPr lang="de-DE" baseline="0" dirty="0"/>
          </a:p>
          <a:p>
            <a:pPr marL="0" indent="0">
              <a:buFontTx/>
              <a:buNone/>
            </a:pPr>
            <a:r>
              <a:rPr lang="de-DE" baseline="0" dirty="0"/>
              <a:t>- </a:t>
            </a:r>
            <a:r>
              <a:rPr lang="de-DE" baseline="0" dirty="0" err="1"/>
              <a:t>Resource</a:t>
            </a:r>
            <a:r>
              <a:rPr lang="de-DE" baseline="0" dirty="0"/>
              <a:t> </a:t>
            </a:r>
            <a:r>
              <a:rPr lang="de-DE" baseline="0" dirty="0" err="1"/>
              <a:t>usage</a:t>
            </a:r>
            <a:r>
              <a:rPr lang="de-DE" baseline="0" dirty="0"/>
              <a:t> </a:t>
            </a:r>
            <a:r>
              <a:rPr lang="de-DE" baseline="0" dirty="0" err="1"/>
              <a:t>from</a:t>
            </a:r>
            <a:r>
              <a:rPr lang="de-DE" baseline="0" dirty="0"/>
              <a:t> </a:t>
            </a:r>
            <a:r>
              <a:rPr lang="de-DE" baseline="0" dirty="0" err="1"/>
              <a:t>removing</a:t>
            </a:r>
            <a:r>
              <a:rPr lang="de-DE" baseline="0" dirty="0"/>
              <a:t> </a:t>
            </a:r>
            <a:r>
              <a:rPr lang="de-DE" baseline="0" dirty="0" err="1"/>
              <a:t>index</a:t>
            </a:r>
            <a:r>
              <a:rPr lang="de-DE" baseline="0" dirty="0"/>
              <a:t> </a:t>
            </a:r>
            <a:r>
              <a:rPr lang="de-DE" baseline="0" dirty="0" err="1"/>
              <a:t>fragmentation</a:t>
            </a:r>
            <a:endParaRPr lang="de-DE" dirty="0"/>
          </a:p>
          <a:p>
            <a:endParaRPr lang="de-DE" dirty="0"/>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27B857-C392-410F-80B0-9355D0E7A4E9}"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7369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493104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dirty="0"/>
              <a:t>Detecting Fragmentation</a:t>
            </a:r>
          </a:p>
          <a:p>
            <a:r>
              <a:rPr lang="en-US" dirty="0"/>
              <a:t>Fragmentation occurs through the process of data modifications (INSERT, UPDATE, and DELETE statements) that are made against the table and, therefore, to the indexes defined on the table. Because these modifications are not ordinarily distributed equally among the rows of the table and indexes, the fullness of each page can vary over time. For queries that scan part or all of the indexes of a table, this kind of fragmentation can cause additional page reads. This hinders parallel scanning of data.</a:t>
            </a:r>
          </a:p>
          <a:p>
            <a:endParaRPr lang="en-US" dirty="0"/>
          </a:p>
          <a:p>
            <a:r>
              <a:rPr lang="en-US" dirty="0"/>
              <a:t>The fragmentation level of an index or heap is shown in the </a:t>
            </a:r>
            <a:r>
              <a:rPr lang="en-US" dirty="0" err="1"/>
              <a:t>avg_fragmentation_in_percent</a:t>
            </a:r>
            <a:r>
              <a:rPr lang="en-US" dirty="0"/>
              <a:t> column. For heaps, the value represents the extent fragmentation of the heap. For indexes, the value represents the logical fragmentation of the index. Unlike DBCC SHOWCONTIG, the fragmentation calculation algorithms in both cases consider storage that spans multiple files and, therefore, are accurate.</a:t>
            </a:r>
          </a:p>
          <a:p>
            <a:endParaRPr lang="en-US" dirty="0"/>
          </a:p>
          <a:p>
            <a:r>
              <a:rPr lang="en-US" dirty="0"/>
              <a:t>Logical Fragmentation</a:t>
            </a:r>
          </a:p>
          <a:p>
            <a:r>
              <a:rPr lang="en-US" dirty="0"/>
              <a:t>This is the percentage of out-of-order pages in the leaf pages of an index. An out-of-order page is a page for which the next physical page allocated to the index is not the page pointed to by the next-page pointer in the current leaf page.</a:t>
            </a:r>
          </a:p>
          <a:p>
            <a:endParaRPr lang="en-US" dirty="0"/>
          </a:p>
          <a:p>
            <a:r>
              <a:rPr lang="en-US" dirty="0"/>
              <a:t>Extent Fragmentation</a:t>
            </a:r>
          </a:p>
          <a:p>
            <a:r>
              <a:rPr lang="en-US" dirty="0"/>
              <a:t>This is the percentage of out-of-order extents in the leaf pages of a heap. An out-of-order extent is one for which the extent that contains the current page for a heap is not physically the next extent after the extent that contains the previous page.</a:t>
            </a:r>
          </a:p>
          <a:p>
            <a:endParaRPr lang="en-US" dirty="0"/>
          </a:p>
          <a:p>
            <a:r>
              <a:rPr lang="en-US" dirty="0"/>
              <a:t>The value for </a:t>
            </a:r>
            <a:r>
              <a:rPr lang="en-US" dirty="0" err="1"/>
              <a:t>avg_fragmentation_in_percent</a:t>
            </a:r>
            <a:r>
              <a:rPr lang="en-US" dirty="0"/>
              <a:t> should be as close to zero as possible for maximum performance. However, values from 0 percent through 10 percent may be acceptable. All methods of reducing fragmentation, such as rebuilding, reorganizing, or re-creating, can be used to reduce these values.</a:t>
            </a:r>
          </a:p>
          <a:p>
            <a:endParaRPr lang="en-US" dirty="0"/>
          </a:p>
          <a:p>
            <a:r>
              <a:rPr lang="en-US" dirty="0"/>
              <a:t>Apart from fragmentation at the file-system level and within the log file, it's also possible to have fragmentation within the data files, in the structures that store the table and index data. There are two basic types of fragmentation that can occur within a data file:</a:t>
            </a:r>
          </a:p>
          <a:p>
            <a:endParaRPr lang="en-US" dirty="0"/>
          </a:p>
          <a:p>
            <a:r>
              <a:rPr lang="en-US" dirty="0"/>
              <a:t>- Fragmentation within individual data and index pages (internal fragmentation)</a:t>
            </a:r>
          </a:p>
          <a:p>
            <a:r>
              <a:rPr lang="en-US" dirty="0"/>
              <a:t>- Fragmentation within index or table structures consisting of pages (logical scan fragmentation and extent scan fragmentation)</a:t>
            </a:r>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470976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dirty="0">
                <a:solidFill>
                  <a:schemeClr val="tx1"/>
                </a:solidFill>
                <a:effectLst/>
                <a:latin typeface="Arial" charset="0"/>
                <a:ea typeface="+mn-ea"/>
                <a:cs typeface="+mn-cs"/>
              </a:rPr>
              <a:t>Space Required</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Rebuilding an index requires building a new index before dropping the old index, regardless of the amount of fragmentation present in the old index.</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Reorganizing an index first squishes the index rows together to try to </a:t>
            </a:r>
            <a:r>
              <a:rPr lang="en-US" sz="1200" kern="1200" dirty="0" err="1">
                <a:solidFill>
                  <a:schemeClr val="tx1"/>
                </a:solidFill>
                <a:effectLst/>
                <a:latin typeface="Arial" charset="0"/>
                <a:ea typeface="+mn-ea"/>
                <a:cs typeface="+mn-cs"/>
              </a:rPr>
              <a:t>deallocate</a:t>
            </a:r>
            <a:r>
              <a:rPr lang="en-US" sz="1200" kern="1200" dirty="0">
                <a:solidFill>
                  <a:schemeClr val="tx1"/>
                </a:solidFill>
                <a:effectLst/>
                <a:latin typeface="Arial" charset="0"/>
                <a:ea typeface="+mn-ea"/>
                <a:cs typeface="+mn-cs"/>
              </a:rPr>
              <a:t> some index pages, and then shuffles the pages in place to make their physical (allocation) order the same as the logical (key) order. This only requires a single 8-KB page, as a temporary storage for pages being moved around.</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If you have space constraints, and can’t make use of single-partition rebuild (offline until SQL Server 2014), reorganizing is the way to go.</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Algorithm Speed</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index rebuild will always build a new index, even if there’s no fragmentation. The length of time the rebuild takes is related to the size of the index, not the amount of fragmentation in it.</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Reorganizing an index only deals with the fragmentation that exists, and the more fragmentation there is, the longer a reorganize will take.</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This means that for a lightly fragmented index (e.g. less than 30% fragmentation), it’s generally faster to reorganize the index, but for a more heavily fragmented index, it’s generally faster to just rebuild the index.</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Transaction Log Generated</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In the FULL recovery mode, the index rebuild is fully logged, so the transaction log will have to accommodate the full size of the index in a single transaction. This also means the entire generated transaction log will need to be mirrored, sent to your AG replicas, and scanned by replication, and so on.</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In the SIMPLE and BULK_LOGGED recovery modes, the amount of transaction log generated by an index rebuild will be minimal – just the allocations of pages and extents. However, the next log backup performed (either in BULK_LOGGED or after switching to FULL) will contain all the extents changed by the rebuild, and so will be roughly the same size as if the rebuild was done in the FULL recovery mode. The benefits are in time and the fact that the transaction log itself does not have to accommodate the full size of the index during the rebuild and in a single transaction.</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In all recovery modes, reorganizing an index is fully logged, but is performed as a series of small transactions so should not cause the transaction log to grow inordinately. And of course, transaction log is only generated for the operations performed, which may be less than for a rebuild.</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Locks Required</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offline index rebuild of a clustered index holds an exclusive table lock – no updates or reads. An offline index rebuild of a </a:t>
            </a:r>
            <a:r>
              <a:rPr lang="en-US" sz="1200" kern="1200" dirty="0" err="1">
                <a:solidFill>
                  <a:schemeClr val="tx1"/>
                </a:solidFill>
                <a:effectLst/>
                <a:latin typeface="Arial" charset="0"/>
                <a:ea typeface="+mn-ea"/>
                <a:cs typeface="+mn-cs"/>
              </a:rPr>
              <a:t>nonclustered</a:t>
            </a:r>
            <a:r>
              <a:rPr lang="en-US" sz="1200" kern="1200" dirty="0">
                <a:solidFill>
                  <a:schemeClr val="tx1"/>
                </a:solidFill>
                <a:effectLst/>
                <a:latin typeface="Arial" charset="0"/>
                <a:ea typeface="+mn-ea"/>
                <a:cs typeface="+mn-cs"/>
              </a:rPr>
              <a:t> index holds a shared table lock – no updates. An online index rebuild of any index acquire a short-term shared table lock at the start of the operation, holds an intent-shared table lock throughout the operation (which will only block exclusive table locks), and then acquires a short-term schema-modification (i.e. super-exclusive) table lock at the end of the operation. ‘Online’ is a bit of a misnomer.</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index reorganize holds an intent-exclusive table lock throughout the operation, which will only block shared and exclusive table locks. One of the major reasons I wrote </a:t>
            </a:r>
            <a:r>
              <a:rPr lang="en-US" sz="1200" i="1" kern="1200" dirty="0">
                <a:solidFill>
                  <a:schemeClr val="tx1"/>
                </a:solidFill>
                <a:effectLst/>
                <a:latin typeface="Arial" charset="0"/>
                <a:ea typeface="+mn-ea"/>
                <a:cs typeface="+mn-cs"/>
              </a:rPr>
              <a:t>DBCC INDEXDEFRAG</a:t>
            </a:r>
            <a:r>
              <a:rPr lang="en-US" sz="1200" kern="1200" dirty="0">
                <a:solidFill>
                  <a:schemeClr val="tx1"/>
                </a:solidFill>
                <a:effectLst/>
                <a:latin typeface="Arial" charset="0"/>
                <a:ea typeface="+mn-ea"/>
                <a:cs typeface="+mn-cs"/>
              </a:rPr>
              <a:t> for SQL Server 2000 was as an online alternative to </a:t>
            </a:r>
            <a:r>
              <a:rPr lang="en-US" sz="1200" i="1" kern="1200" dirty="0">
                <a:solidFill>
                  <a:schemeClr val="tx1"/>
                </a:solidFill>
                <a:effectLst/>
                <a:latin typeface="Arial" charset="0"/>
                <a:ea typeface="+mn-ea"/>
                <a:cs typeface="+mn-cs"/>
              </a:rPr>
              <a:t>DBCC DBREINDEX</a:t>
            </a:r>
            <a:r>
              <a:rPr lang="en-US" sz="1200" kern="1200" dirty="0">
                <a:solidFill>
                  <a:schemeClr val="tx1"/>
                </a:solidFill>
                <a:effectLst/>
                <a:latin typeface="Arial" charset="0"/>
                <a:ea typeface="+mn-ea"/>
                <a:cs typeface="+mn-cs"/>
              </a:rPr>
              <a:t>.</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Interruptible or Not</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index rebuild operation cannot be interrupted – it’s atomic.</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index reorganize can be interrupted and the worst that will happen is that a single page move operation is rolled back. This is why staggered index maintenance is possible.</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Progress Reporting or Not</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Index rebuilds do not have proper progress reporting. You can hack it for online index operations by looking at the </a:t>
            </a:r>
            <a:r>
              <a:rPr lang="en-US" sz="1200" i="1" kern="1200" dirty="0">
                <a:solidFill>
                  <a:schemeClr val="tx1"/>
                </a:solidFill>
                <a:effectLst/>
                <a:latin typeface="Arial" charset="0"/>
                <a:ea typeface="+mn-ea"/>
                <a:cs typeface="+mn-cs"/>
              </a:rPr>
              <a:t>bigintdata1</a:t>
            </a:r>
            <a:r>
              <a:rPr lang="en-US" sz="1200" kern="1200" dirty="0">
                <a:solidFill>
                  <a:schemeClr val="tx1"/>
                </a:solidFill>
                <a:effectLst/>
                <a:latin typeface="Arial" charset="0"/>
                <a:ea typeface="+mn-ea"/>
                <a:cs typeface="+mn-cs"/>
              </a:rPr>
              <a:t> column in the </a:t>
            </a:r>
            <a:r>
              <a:rPr lang="en-US" sz="1200" i="1" kern="1200" dirty="0">
                <a:solidFill>
                  <a:schemeClr val="tx1"/>
                </a:solidFill>
                <a:effectLst/>
                <a:latin typeface="Arial" charset="0"/>
                <a:ea typeface="+mn-ea"/>
                <a:cs typeface="+mn-cs"/>
              </a:rPr>
              <a:t>Progress Report: Online Index</a:t>
            </a:r>
            <a:r>
              <a:rPr lang="en-US" sz="1200" kern="1200" dirty="0">
                <a:solidFill>
                  <a:schemeClr val="tx1"/>
                </a:solidFill>
                <a:effectLst/>
                <a:latin typeface="Arial" charset="0"/>
                <a:ea typeface="+mn-ea"/>
                <a:cs typeface="+mn-cs"/>
              </a:rPr>
              <a:t> Profiler event, which happens to show how many rows of the old index have been scanned. You can also hack it for offline index operations by looking at the number of reads the SPID has done.</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Index reorganize operations populate the </a:t>
            </a:r>
            <a:r>
              <a:rPr lang="en-US" sz="1200" i="1" kern="1200" dirty="0" err="1">
                <a:solidFill>
                  <a:schemeClr val="tx1"/>
                </a:solidFill>
                <a:effectLst/>
                <a:latin typeface="Arial" charset="0"/>
                <a:ea typeface="+mn-ea"/>
                <a:cs typeface="+mn-cs"/>
              </a:rPr>
              <a:t>percent_complete</a:t>
            </a:r>
            <a:r>
              <a:rPr lang="en-US" sz="1200" kern="1200" dirty="0">
                <a:solidFill>
                  <a:schemeClr val="tx1"/>
                </a:solidFill>
                <a:effectLst/>
                <a:latin typeface="Arial" charset="0"/>
                <a:ea typeface="+mn-ea"/>
                <a:cs typeface="+mn-cs"/>
              </a:rPr>
              <a:t> column of </a:t>
            </a:r>
            <a:r>
              <a:rPr lang="en-US" sz="1200" i="1" kern="1200" dirty="0" err="1">
                <a:solidFill>
                  <a:schemeClr val="tx1"/>
                </a:solidFill>
                <a:effectLst/>
                <a:latin typeface="Arial" charset="0"/>
                <a:ea typeface="+mn-ea"/>
                <a:cs typeface="+mn-cs"/>
              </a:rPr>
              <a:t>sys.dm_exec_requests</a:t>
            </a:r>
            <a:r>
              <a:rPr lang="en-US" sz="1200" kern="1200" dirty="0">
                <a:solidFill>
                  <a:schemeClr val="tx1"/>
                </a:solidFill>
                <a:effectLst/>
                <a:latin typeface="Arial" charset="0"/>
                <a:ea typeface="+mn-ea"/>
                <a:cs typeface="+mn-cs"/>
              </a:rPr>
              <a:t> so you can easily gauge how much work remains. In fact </a:t>
            </a:r>
            <a:r>
              <a:rPr lang="en-US" sz="1200" i="1" kern="1200" dirty="0">
                <a:solidFill>
                  <a:schemeClr val="tx1"/>
                </a:solidFill>
                <a:effectLst/>
                <a:latin typeface="Arial" charset="0"/>
                <a:ea typeface="+mn-ea"/>
                <a:cs typeface="+mn-cs"/>
              </a:rPr>
              <a:t>DBCC INDEXDEFRAG</a:t>
            </a:r>
            <a:r>
              <a:rPr lang="en-US" sz="1200" kern="1200" dirty="0">
                <a:solidFill>
                  <a:schemeClr val="tx1"/>
                </a:solidFill>
                <a:effectLst/>
                <a:latin typeface="Arial" charset="0"/>
                <a:ea typeface="+mn-ea"/>
                <a:cs typeface="+mn-cs"/>
              </a:rPr>
              <a:t> also used to do progress reporting, but less elegantly, by printing a progress message to your connection every 30 seconds.</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Statistics</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index rebuild will always rebuild the index column statistics with the equivalent of a full scan.</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An index reorganize does not see a total view of the index and so cannot update statistics, meaning that manual index statistics maintenance is required.</a:t>
            </a:r>
            <a:br>
              <a:rPr lang="en-US" sz="1200" kern="1200" dirty="0">
                <a:solidFill>
                  <a:schemeClr val="tx1"/>
                </a:solidFill>
                <a:effectLst/>
                <a:latin typeface="Arial" charset="0"/>
                <a:ea typeface="+mn-ea"/>
                <a:cs typeface="+mn-cs"/>
              </a:rPr>
            </a:br>
            <a:br>
              <a:rPr lang="en-US" sz="1200" kern="1200" dirty="0">
                <a:solidFill>
                  <a:schemeClr val="tx1"/>
                </a:solidFill>
                <a:effectLst/>
                <a:latin typeface="Arial" charset="0"/>
                <a:ea typeface="+mn-ea"/>
                <a:cs typeface="+mn-cs"/>
              </a:rPr>
            </a:br>
            <a:r>
              <a:rPr lang="en-US" sz="1200" b="1" kern="1200" dirty="0">
                <a:solidFill>
                  <a:schemeClr val="tx1"/>
                </a:solidFill>
                <a:effectLst/>
                <a:latin typeface="Arial" charset="0"/>
                <a:ea typeface="+mn-ea"/>
                <a:cs typeface="+mn-cs"/>
              </a:rPr>
              <a:t>Summary</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As you can see, there are quite a few major differences between rebuilding and reorganizing, but there’s no right answer as to which one you should use – that’s your choice.</a:t>
            </a:r>
            <a:endParaRPr lang="de-DE" sz="1200" kern="1200" dirty="0">
              <a:solidFill>
                <a:schemeClr val="tx1"/>
              </a:solidFill>
              <a:effectLst/>
              <a:latin typeface="Arial" charset="0"/>
              <a:ea typeface="+mn-ea"/>
              <a:cs typeface="+mn-cs"/>
            </a:endParaRPr>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2804787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EA80C1-6586-45CC-891C-2EE4261827E2}"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532575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Arial" charset="0"/>
              </a:rPr>
              <a:t>Server &amp; Tools Business</a:t>
            </a:r>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Arial" charset="0"/>
            </a:endParaRPr>
          </a:p>
        </p:txBody>
      </p:sp>
      <p:sp>
        <p:nvSpPr>
          <p:cNvPr id="5" name="Footer Placeholder 4"/>
          <p:cNvSpPr>
            <a:spLocks noGrp="1"/>
          </p:cNvSpPr>
          <p:nvPr>
            <p:ph type="ftr" sz="quarter" idx="11"/>
          </p:nvPr>
        </p:nvSpPr>
        <p:spPr/>
        <p:txBody>
          <a:bodyPr/>
          <a:lstStyle/>
          <a:p>
            <a:pPr marL="0" marR="0" lvl="0" indent="0" algn="l" defTabSz="914099"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14099"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1"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61B7FA-57D9-46D3-92D5-D3CDB168E1A4}" type="datetime1">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10/10/2019</a:t>
            </a:fld>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4008EB6-D09E-4580-8CD6-DDB14511944F}"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519234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u="none" strike="noStrike" kern="1200" dirty="0">
                <a:solidFill>
                  <a:schemeClr val="tx1"/>
                </a:solidFill>
                <a:effectLst/>
                <a:latin typeface="Arial" charset="0"/>
                <a:ea typeface="+mn-ea"/>
                <a:cs typeface="+mn-cs"/>
              </a:rPr>
              <a:t>The log is divided into VLFs. Each “chunk” that is added,</a:t>
            </a:r>
            <a:r>
              <a:rPr lang="en-US" sz="1000" u="none" strike="noStrike" kern="1200" baseline="0" dirty="0">
                <a:solidFill>
                  <a:schemeClr val="tx1"/>
                </a:solidFill>
                <a:effectLst/>
                <a:latin typeface="Arial" charset="0"/>
                <a:ea typeface="+mn-ea"/>
                <a:cs typeface="+mn-cs"/>
              </a:rPr>
              <a:t> is divided into VLFs at the time the log growth. Here’s the breakdown for </a:t>
            </a:r>
            <a:r>
              <a:rPr lang="en-US" sz="1000" u="none" strike="noStrike" kern="1200" baseline="0" dirty="0" err="1">
                <a:solidFill>
                  <a:schemeClr val="tx1"/>
                </a:solidFill>
                <a:effectLst/>
                <a:latin typeface="Arial" charset="0"/>
                <a:ea typeface="+mn-ea"/>
                <a:cs typeface="+mn-cs"/>
              </a:rPr>
              <a:t>chunksize</a:t>
            </a:r>
            <a:r>
              <a:rPr lang="en-US" sz="1000" u="none" strike="noStrike" kern="1200" baseline="0" dirty="0">
                <a:solidFill>
                  <a:schemeClr val="tx1"/>
                </a:solidFill>
                <a:effectLst/>
                <a:latin typeface="Arial" charset="0"/>
                <a:ea typeface="+mn-ea"/>
                <a:cs typeface="+mn-cs"/>
              </a:rPr>
              <a:t>:</a:t>
            </a:r>
            <a:endParaRPr lang="en-US" sz="1000" u="none" strike="noStrike" kern="1200" dirty="0">
              <a:solidFill>
                <a:schemeClr val="tx1"/>
              </a:solidFill>
              <a:effectLst/>
              <a:latin typeface="Arial" charset="0"/>
              <a:ea typeface="+mn-ea"/>
              <a:cs typeface="+mn-cs"/>
            </a:endParaRPr>
          </a:p>
          <a:p>
            <a:r>
              <a:rPr lang="en-US" sz="1000" u="none" strike="noStrike" kern="1200" dirty="0">
                <a:solidFill>
                  <a:schemeClr val="tx1"/>
                </a:solidFill>
                <a:effectLst/>
                <a:latin typeface="Arial" charset="0"/>
                <a:ea typeface="+mn-ea"/>
                <a:cs typeface="+mn-cs"/>
              </a:rPr>
              <a:t>&lt;= 64MB: 4 VLFs</a:t>
            </a:r>
          </a:p>
          <a:p>
            <a:r>
              <a:rPr lang="en-US" sz="1000" u="none" strike="noStrike" kern="1200" dirty="0">
                <a:solidFill>
                  <a:schemeClr val="tx1"/>
                </a:solidFill>
                <a:effectLst/>
                <a:latin typeface="Arial" charset="0"/>
                <a:ea typeface="+mn-ea"/>
                <a:cs typeface="+mn-cs"/>
              </a:rPr>
              <a:t>&gt; 64MB and &lt;= 1GB: 8 VLFs</a:t>
            </a:r>
          </a:p>
          <a:p>
            <a:r>
              <a:rPr lang="en-US" sz="1000" u="none" strike="noStrike" kern="1200" dirty="0">
                <a:solidFill>
                  <a:schemeClr val="tx1"/>
                </a:solidFill>
                <a:effectLst/>
                <a:latin typeface="Arial" charset="0"/>
                <a:ea typeface="+mn-ea"/>
                <a:cs typeface="+mn-cs"/>
              </a:rPr>
              <a:t>&gt; 1GB: 16 VLFs</a:t>
            </a:r>
          </a:p>
          <a:p>
            <a:endParaRPr lang="en-US" sz="1000" u="none" strike="noStrike" kern="1200" dirty="0">
              <a:solidFill>
                <a:schemeClr val="tx1"/>
              </a:solidFill>
              <a:effectLst/>
              <a:latin typeface="Arial" charset="0"/>
              <a:ea typeface="+mn-ea"/>
              <a:cs typeface="+mn-cs"/>
            </a:endParaRPr>
          </a:p>
          <a:p>
            <a:r>
              <a:rPr lang="en-US" sz="1000" u="none" strike="noStrike" kern="1200" dirty="0">
                <a:solidFill>
                  <a:schemeClr val="tx1"/>
                </a:solidFill>
                <a:effectLst/>
                <a:latin typeface="Arial" charset="0"/>
                <a:ea typeface="+mn-ea"/>
                <a:cs typeface="+mn-cs"/>
              </a:rPr>
              <a:t>Possible solutions if the transaction log is full:</a:t>
            </a:r>
          </a:p>
          <a:p>
            <a:r>
              <a:rPr lang="en-US" sz="1000" u="none" strike="noStrike" kern="1200" dirty="0">
                <a:solidFill>
                  <a:schemeClr val="tx1"/>
                </a:solidFill>
                <a:effectLst/>
                <a:latin typeface="Arial" charset="0"/>
                <a:ea typeface="+mn-ea"/>
                <a:cs typeface="+mn-cs"/>
              </a:rPr>
              <a:t>- Backing up the log.</a:t>
            </a:r>
          </a:p>
          <a:p>
            <a:r>
              <a:rPr lang="en-US" sz="1000" u="none" strike="noStrike" kern="1200" dirty="0">
                <a:solidFill>
                  <a:schemeClr val="tx1"/>
                </a:solidFill>
                <a:effectLst/>
                <a:latin typeface="Arial" charset="0"/>
                <a:ea typeface="+mn-ea"/>
                <a:cs typeface="+mn-cs"/>
              </a:rPr>
              <a:t>- Freeing disk space so that the log can automatically grow.</a:t>
            </a:r>
          </a:p>
          <a:p>
            <a:r>
              <a:rPr lang="en-US" sz="1000" u="none" strike="noStrike" kern="1200" dirty="0">
                <a:solidFill>
                  <a:schemeClr val="tx1"/>
                </a:solidFill>
                <a:effectLst/>
                <a:latin typeface="Arial" charset="0"/>
                <a:ea typeface="+mn-ea"/>
                <a:cs typeface="+mn-cs"/>
              </a:rPr>
              <a:t>-</a:t>
            </a:r>
            <a:r>
              <a:rPr lang="en-US" sz="1000" u="none" strike="noStrike" kern="1200" baseline="0" dirty="0">
                <a:solidFill>
                  <a:schemeClr val="tx1"/>
                </a:solidFill>
                <a:effectLst/>
                <a:latin typeface="Arial" charset="0"/>
                <a:ea typeface="+mn-ea"/>
                <a:cs typeface="+mn-cs"/>
              </a:rPr>
              <a:t> </a:t>
            </a:r>
            <a:r>
              <a:rPr lang="en-US" sz="1000" u="none" strike="noStrike" kern="1200" dirty="0">
                <a:solidFill>
                  <a:schemeClr val="tx1"/>
                </a:solidFill>
                <a:effectLst/>
                <a:latin typeface="Arial" charset="0"/>
                <a:ea typeface="+mn-ea"/>
                <a:cs typeface="+mn-cs"/>
              </a:rPr>
              <a:t>Moving the log file to a disk drive with sufficient space.</a:t>
            </a:r>
          </a:p>
          <a:p>
            <a:r>
              <a:rPr lang="en-US" sz="1000" u="none" strike="noStrike" kern="1200" dirty="0">
                <a:solidFill>
                  <a:schemeClr val="tx1"/>
                </a:solidFill>
                <a:effectLst/>
                <a:latin typeface="Arial" charset="0"/>
                <a:ea typeface="+mn-ea"/>
                <a:cs typeface="+mn-cs"/>
              </a:rPr>
              <a:t>-</a:t>
            </a:r>
            <a:r>
              <a:rPr lang="en-US" sz="1000" u="none" strike="noStrike" kern="1200" baseline="0" dirty="0">
                <a:solidFill>
                  <a:schemeClr val="tx1"/>
                </a:solidFill>
                <a:effectLst/>
                <a:latin typeface="Arial" charset="0"/>
                <a:ea typeface="+mn-ea"/>
                <a:cs typeface="+mn-cs"/>
              </a:rPr>
              <a:t> </a:t>
            </a:r>
            <a:r>
              <a:rPr lang="en-US" sz="1000" u="none" strike="noStrike" kern="1200" dirty="0">
                <a:solidFill>
                  <a:schemeClr val="tx1"/>
                </a:solidFill>
                <a:effectLst/>
                <a:latin typeface="Arial" charset="0"/>
                <a:ea typeface="+mn-ea"/>
                <a:cs typeface="+mn-cs"/>
              </a:rPr>
              <a:t>Increasing the size of a log file.</a:t>
            </a:r>
          </a:p>
          <a:p>
            <a:r>
              <a:rPr lang="en-US" sz="1000" u="none" strike="noStrike" kern="1200" dirty="0">
                <a:solidFill>
                  <a:schemeClr val="tx1"/>
                </a:solidFill>
                <a:effectLst/>
                <a:latin typeface="Arial" charset="0"/>
                <a:ea typeface="+mn-ea"/>
                <a:cs typeface="+mn-cs"/>
              </a:rPr>
              <a:t>-</a:t>
            </a:r>
            <a:r>
              <a:rPr lang="en-US" sz="1000" u="none" strike="noStrike" kern="1200" baseline="0" dirty="0">
                <a:solidFill>
                  <a:schemeClr val="tx1"/>
                </a:solidFill>
                <a:effectLst/>
                <a:latin typeface="Arial" charset="0"/>
                <a:ea typeface="+mn-ea"/>
                <a:cs typeface="+mn-cs"/>
              </a:rPr>
              <a:t> </a:t>
            </a:r>
            <a:r>
              <a:rPr lang="en-US" sz="1000" u="none" strike="noStrike" kern="1200" dirty="0">
                <a:solidFill>
                  <a:schemeClr val="tx1"/>
                </a:solidFill>
                <a:effectLst/>
                <a:latin typeface="Arial" charset="0"/>
                <a:ea typeface="+mn-ea"/>
                <a:cs typeface="+mn-cs"/>
              </a:rPr>
              <a:t>Adding a log file on a different disk.</a:t>
            </a:r>
          </a:p>
          <a:p>
            <a:r>
              <a:rPr lang="en-US" sz="1000" u="none" strike="noStrike" kern="1200" dirty="0">
                <a:solidFill>
                  <a:schemeClr val="tx1"/>
                </a:solidFill>
                <a:effectLst/>
                <a:latin typeface="Arial" charset="0"/>
                <a:ea typeface="+mn-ea"/>
                <a:cs typeface="+mn-cs"/>
              </a:rPr>
              <a:t>-</a:t>
            </a:r>
            <a:r>
              <a:rPr lang="en-US" sz="1000" u="none" strike="noStrike" kern="1200" baseline="0" dirty="0">
                <a:solidFill>
                  <a:schemeClr val="tx1"/>
                </a:solidFill>
                <a:effectLst/>
                <a:latin typeface="Arial" charset="0"/>
                <a:ea typeface="+mn-ea"/>
                <a:cs typeface="+mn-cs"/>
              </a:rPr>
              <a:t> </a:t>
            </a:r>
            <a:r>
              <a:rPr lang="en-US" sz="1000" u="none" strike="noStrike" kern="1200" dirty="0">
                <a:solidFill>
                  <a:schemeClr val="tx1"/>
                </a:solidFill>
                <a:effectLst/>
                <a:latin typeface="Arial" charset="0"/>
                <a:ea typeface="+mn-ea"/>
                <a:cs typeface="+mn-cs"/>
              </a:rPr>
              <a:t>Completing or killing a long-running transaction.</a:t>
            </a:r>
          </a:p>
          <a:p>
            <a:endParaRPr lang="en-US" sz="1000" u="none" strike="noStrike" kern="1200" dirty="0">
              <a:solidFill>
                <a:schemeClr val="tx1"/>
              </a:solidFill>
              <a:effectLst/>
              <a:latin typeface="Arial" charset="0"/>
              <a:ea typeface="+mn-ea"/>
              <a:cs typeface="+mn-cs"/>
            </a:endParaRPr>
          </a:p>
          <a:p>
            <a:r>
              <a:rPr lang="en-US" sz="1000" u="none" strike="noStrike" kern="1200" dirty="0">
                <a:solidFill>
                  <a:schemeClr val="tx1"/>
                </a:solidFill>
                <a:effectLst/>
                <a:latin typeface="Arial" charset="0"/>
                <a:ea typeface="+mn-ea"/>
                <a:cs typeface="+mn-cs"/>
              </a:rPr>
              <a:t>To see how many VLFs you have solely look at the number of rows returned by DBCC LOGINFO. The number of rows returned equals the number of VLFs your transaction log file has. If you have more than 50, I would recommend fixing it and adjusting your </a:t>
            </a:r>
            <a:r>
              <a:rPr lang="en-US" sz="1000" u="none" strike="noStrike" kern="1200" dirty="0" err="1">
                <a:solidFill>
                  <a:schemeClr val="tx1"/>
                </a:solidFill>
                <a:effectLst/>
                <a:latin typeface="Arial" charset="0"/>
                <a:ea typeface="+mn-ea"/>
                <a:cs typeface="+mn-cs"/>
              </a:rPr>
              <a:t>autogrowth</a:t>
            </a:r>
            <a:r>
              <a:rPr lang="en-US" sz="1000" u="none" strike="noStrike" kern="1200" dirty="0">
                <a:solidFill>
                  <a:schemeClr val="tx1"/>
                </a:solidFill>
                <a:effectLst/>
                <a:latin typeface="Arial" charset="0"/>
                <a:ea typeface="+mn-ea"/>
                <a:cs typeface="+mn-cs"/>
              </a:rPr>
              <a:t> so that it doesn't occur as frequently. To get rid of all of the excessive VLFs, follow these easy steps to shrink off the fragmented chunk and add a new, clean chunk to your transaction log: </a:t>
            </a:r>
          </a:p>
          <a:p>
            <a:endParaRPr lang="en-US" sz="1000" u="none" strike="noStrike" kern="1200" dirty="0">
              <a:solidFill>
                <a:schemeClr val="tx1"/>
              </a:solidFill>
              <a:effectLst/>
              <a:latin typeface="Arial" charset="0"/>
              <a:ea typeface="+mn-ea"/>
              <a:cs typeface="+mn-cs"/>
            </a:endParaRPr>
          </a:p>
          <a:p>
            <a:r>
              <a:rPr lang="en-US" sz="1000" u="none" strike="noStrike" kern="1200" dirty="0">
                <a:solidFill>
                  <a:schemeClr val="tx1"/>
                </a:solidFill>
                <a:effectLst/>
                <a:latin typeface="Arial" charset="0"/>
                <a:ea typeface="+mn-ea"/>
                <a:cs typeface="+mn-cs"/>
              </a:rPr>
              <a:t>1. Wait for an inactive time of day (ideally, it would be best to put the database into single user mode first) and then clear all transaction log activity through a regular transaction log backup. If you're using the simple recovery model then you don't need to do a log backup... Instead, just clear the transaction log by running a checkpoint. </a:t>
            </a:r>
          </a:p>
          <a:p>
            <a:r>
              <a:rPr lang="en-US" sz="1000" u="none" strike="noStrike" kern="1200" dirty="0">
                <a:solidFill>
                  <a:schemeClr val="tx1"/>
                </a:solidFill>
                <a:effectLst/>
                <a:latin typeface="Arial" charset="0"/>
                <a:ea typeface="+mn-ea"/>
                <a:cs typeface="+mn-cs"/>
              </a:rPr>
              <a:t>BACKUP LOG </a:t>
            </a:r>
            <a:r>
              <a:rPr lang="en-US" sz="1000" i="1" u="none" strike="noStrike" kern="1200" dirty="0" err="1">
                <a:solidFill>
                  <a:schemeClr val="tx1"/>
                </a:solidFill>
                <a:effectLst/>
                <a:latin typeface="Arial" charset="0"/>
                <a:ea typeface="+mn-ea"/>
                <a:cs typeface="+mn-cs"/>
              </a:rPr>
              <a:t>databasename</a:t>
            </a:r>
            <a:r>
              <a:rPr lang="en-US" sz="1000" u="none" strike="noStrike" kern="1200" dirty="0">
                <a:solidFill>
                  <a:schemeClr val="tx1"/>
                </a:solidFill>
                <a:effectLst/>
                <a:latin typeface="Arial" charset="0"/>
                <a:ea typeface="+mn-ea"/>
                <a:cs typeface="+mn-cs"/>
              </a:rPr>
              <a:t> TO </a:t>
            </a:r>
            <a:r>
              <a:rPr lang="en-US" sz="1000" i="1" u="none" strike="noStrike" kern="1200" dirty="0" err="1">
                <a:solidFill>
                  <a:schemeClr val="tx1"/>
                </a:solidFill>
                <a:effectLst/>
                <a:latin typeface="Arial" charset="0"/>
                <a:ea typeface="+mn-ea"/>
                <a:cs typeface="+mn-cs"/>
              </a:rPr>
              <a:t>devicename</a:t>
            </a:r>
            <a:endParaRPr lang="en-US" sz="1000" u="none" strike="noStrike" kern="1200" dirty="0">
              <a:solidFill>
                <a:schemeClr val="tx1"/>
              </a:solidFill>
              <a:effectLst/>
              <a:latin typeface="Arial" charset="0"/>
              <a:ea typeface="+mn-ea"/>
              <a:cs typeface="+mn-cs"/>
            </a:endParaRPr>
          </a:p>
          <a:p>
            <a:endParaRPr lang="en-US" sz="1000" u="none" strike="noStrike" kern="1200" dirty="0">
              <a:solidFill>
                <a:schemeClr val="tx1"/>
              </a:solidFill>
              <a:effectLst/>
              <a:latin typeface="Arial" charset="0"/>
              <a:ea typeface="+mn-ea"/>
              <a:cs typeface="+mn-cs"/>
            </a:endParaRPr>
          </a:p>
          <a:p>
            <a:r>
              <a:rPr lang="en-US" sz="1000" u="none" strike="noStrike" kern="1200" dirty="0">
                <a:solidFill>
                  <a:schemeClr val="tx1"/>
                </a:solidFill>
                <a:effectLst/>
                <a:latin typeface="Arial" charset="0"/>
                <a:ea typeface="+mn-ea"/>
                <a:cs typeface="+mn-cs"/>
              </a:rPr>
              <a:t>2. Shrink the log to as small a size as possible (</a:t>
            </a:r>
            <a:r>
              <a:rPr lang="en-US" sz="1000" u="none" strike="noStrike" kern="1200" dirty="0" err="1">
                <a:solidFill>
                  <a:schemeClr val="tx1"/>
                </a:solidFill>
                <a:effectLst/>
                <a:latin typeface="Arial" charset="0"/>
                <a:ea typeface="+mn-ea"/>
                <a:cs typeface="+mn-cs"/>
              </a:rPr>
              <a:t>truncateonly</a:t>
            </a:r>
            <a:r>
              <a:rPr lang="en-US" sz="1000" u="none" strike="noStrike" kern="1200" dirty="0">
                <a:solidFill>
                  <a:schemeClr val="tx1"/>
                </a:solidFill>
                <a:effectLst/>
                <a:latin typeface="Arial" charset="0"/>
                <a:ea typeface="+mn-ea"/>
                <a:cs typeface="+mn-cs"/>
              </a:rPr>
              <a:t>) </a:t>
            </a:r>
          </a:p>
          <a:p>
            <a:r>
              <a:rPr lang="en-US" sz="1000" u="none" strike="noStrike" kern="1200" dirty="0">
                <a:solidFill>
                  <a:schemeClr val="tx1"/>
                </a:solidFill>
                <a:effectLst/>
                <a:latin typeface="Arial" charset="0"/>
                <a:ea typeface="+mn-ea"/>
                <a:cs typeface="+mn-cs"/>
              </a:rPr>
              <a:t>DBCC SHRINKFILE(</a:t>
            </a:r>
            <a:r>
              <a:rPr lang="en-US" sz="1000" i="1" u="none" strike="noStrike" kern="1200" dirty="0" err="1">
                <a:solidFill>
                  <a:schemeClr val="tx1"/>
                </a:solidFill>
                <a:effectLst/>
                <a:latin typeface="Arial" charset="0"/>
                <a:ea typeface="+mn-ea"/>
                <a:cs typeface="+mn-cs"/>
              </a:rPr>
              <a:t>transactionloglogicalfilename</a:t>
            </a:r>
            <a:r>
              <a:rPr lang="en-US" sz="1000" u="none" strike="noStrike" kern="1200" dirty="0">
                <a:solidFill>
                  <a:schemeClr val="tx1"/>
                </a:solidFill>
                <a:effectLst/>
                <a:latin typeface="Arial" charset="0"/>
                <a:ea typeface="+mn-ea"/>
                <a:cs typeface="+mn-cs"/>
              </a:rPr>
              <a:t>, TRUNCATEONLY) </a:t>
            </a:r>
          </a:p>
          <a:p>
            <a:r>
              <a:rPr lang="en-US" sz="1000" u="none" strike="noStrike" kern="1200" dirty="0">
                <a:solidFill>
                  <a:schemeClr val="tx1"/>
                </a:solidFill>
                <a:effectLst/>
                <a:latin typeface="Arial" charset="0"/>
                <a:ea typeface="+mn-ea"/>
                <a:cs typeface="+mn-cs"/>
              </a:rPr>
              <a:t>NOTE: if you don't know the logical filename of your transaction log use </a:t>
            </a:r>
            <a:r>
              <a:rPr lang="en-US" sz="1000" u="none" strike="noStrike" kern="1200" dirty="0" err="1">
                <a:solidFill>
                  <a:schemeClr val="tx1"/>
                </a:solidFill>
                <a:effectLst/>
                <a:latin typeface="Arial" charset="0"/>
                <a:ea typeface="+mn-ea"/>
                <a:cs typeface="+mn-cs"/>
              </a:rPr>
              <a:t>sp_helpfile</a:t>
            </a:r>
            <a:r>
              <a:rPr lang="en-US" sz="1000" u="none" strike="noStrike" kern="1200" dirty="0">
                <a:solidFill>
                  <a:schemeClr val="tx1"/>
                </a:solidFill>
                <a:effectLst/>
                <a:latin typeface="Arial" charset="0"/>
                <a:ea typeface="+mn-ea"/>
                <a:cs typeface="+mn-cs"/>
              </a:rPr>
              <a:t> to list all of your database files. </a:t>
            </a:r>
          </a:p>
          <a:p>
            <a:pPr rtl="0"/>
            <a:endParaRPr lang="en-US" sz="1000" u="none" strike="noStrike" kern="1200" dirty="0">
              <a:solidFill>
                <a:schemeClr val="tx1"/>
              </a:solidFill>
              <a:effectLst/>
              <a:latin typeface="Arial" charset="0"/>
              <a:ea typeface="+mn-ea"/>
              <a:cs typeface="+mn-cs"/>
            </a:endParaRPr>
          </a:p>
          <a:p>
            <a:pPr rtl="0"/>
            <a:r>
              <a:rPr lang="en-US" sz="1000" u="none" strike="noStrike" kern="1200" dirty="0">
                <a:solidFill>
                  <a:schemeClr val="tx1"/>
                </a:solidFill>
                <a:effectLst/>
                <a:latin typeface="Arial" charset="0"/>
                <a:ea typeface="+mn-ea"/>
                <a:cs typeface="+mn-cs"/>
              </a:rPr>
              <a:t>3. Alter the database to modify the transaction log file to the appropriate size - in one step </a:t>
            </a:r>
          </a:p>
          <a:p>
            <a:pPr rtl="0"/>
            <a:r>
              <a:rPr lang="en-US" sz="1000" u="none" strike="noStrike" kern="1200" dirty="0">
                <a:solidFill>
                  <a:schemeClr val="tx1"/>
                </a:solidFill>
                <a:effectLst/>
                <a:latin typeface="Arial" charset="0"/>
                <a:ea typeface="+mn-ea"/>
                <a:cs typeface="+mn-cs"/>
              </a:rPr>
              <a:t>ALTER DATABASE </a:t>
            </a:r>
            <a:r>
              <a:rPr lang="en-US" sz="1000" i="1" u="none" strike="noStrike" kern="1200" dirty="0" err="1">
                <a:solidFill>
                  <a:schemeClr val="tx1"/>
                </a:solidFill>
                <a:effectLst/>
                <a:latin typeface="Arial" charset="0"/>
                <a:ea typeface="+mn-ea"/>
                <a:cs typeface="+mn-cs"/>
              </a:rPr>
              <a:t>databasename</a:t>
            </a:r>
            <a:br>
              <a:rPr lang="en-US" sz="1000" u="none" strike="noStrike" kern="1200" dirty="0">
                <a:solidFill>
                  <a:schemeClr val="tx1"/>
                </a:solidFill>
                <a:effectLst/>
                <a:latin typeface="Arial" charset="0"/>
                <a:ea typeface="+mn-ea"/>
                <a:cs typeface="+mn-cs"/>
              </a:rPr>
            </a:br>
            <a:r>
              <a:rPr lang="en-US" sz="1000" u="none" strike="noStrike" kern="1200" dirty="0">
                <a:solidFill>
                  <a:schemeClr val="tx1"/>
                </a:solidFill>
                <a:effectLst/>
                <a:latin typeface="Arial" charset="0"/>
                <a:ea typeface="+mn-ea"/>
                <a:cs typeface="+mn-cs"/>
              </a:rPr>
              <a:t>MODIFY FILE </a:t>
            </a:r>
            <a:br>
              <a:rPr lang="en-US" sz="1000" u="none" strike="noStrike" kern="1200" dirty="0">
                <a:solidFill>
                  <a:schemeClr val="tx1"/>
                </a:solidFill>
                <a:effectLst/>
                <a:latin typeface="Arial" charset="0"/>
                <a:ea typeface="+mn-ea"/>
                <a:cs typeface="+mn-cs"/>
              </a:rPr>
            </a:br>
            <a:r>
              <a:rPr lang="en-US" sz="1000" u="none" strike="noStrike" kern="1200" dirty="0">
                <a:solidFill>
                  <a:schemeClr val="tx1"/>
                </a:solidFill>
                <a:effectLst/>
                <a:latin typeface="Arial" charset="0"/>
                <a:ea typeface="+mn-ea"/>
                <a:cs typeface="+mn-cs"/>
              </a:rPr>
              <a:t>( </a:t>
            </a:r>
            <a:br>
              <a:rPr lang="en-US" sz="1000" u="none" strike="noStrike" kern="1200" dirty="0">
                <a:solidFill>
                  <a:schemeClr val="tx1"/>
                </a:solidFill>
                <a:effectLst/>
                <a:latin typeface="Arial" charset="0"/>
                <a:ea typeface="+mn-ea"/>
                <a:cs typeface="+mn-cs"/>
              </a:rPr>
            </a:br>
            <a:r>
              <a:rPr lang="en-US" sz="1000" u="none" strike="noStrike" kern="1200" dirty="0">
                <a:solidFill>
                  <a:schemeClr val="tx1"/>
                </a:solidFill>
                <a:effectLst/>
                <a:latin typeface="Arial" charset="0"/>
                <a:ea typeface="+mn-ea"/>
                <a:cs typeface="+mn-cs"/>
              </a:rPr>
              <a:t>NAME = </a:t>
            </a:r>
            <a:r>
              <a:rPr lang="en-US" sz="1000" i="1" u="none" strike="noStrike" kern="1200" dirty="0" err="1">
                <a:solidFill>
                  <a:schemeClr val="tx1"/>
                </a:solidFill>
                <a:effectLst/>
                <a:latin typeface="Arial" charset="0"/>
                <a:ea typeface="+mn-ea"/>
                <a:cs typeface="+mn-cs"/>
              </a:rPr>
              <a:t>transactionloglogicalfilename</a:t>
            </a:r>
            <a:r>
              <a:rPr lang="en-US" sz="1000" u="none" strike="noStrike" kern="1200" dirty="0">
                <a:solidFill>
                  <a:schemeClr val="tx1"/>
                </a:solidFill>
                <a:effectLst/>
                <a:latin typeface="Arial" charset="0"/>
                <a:ea typeface="+mn-ea"/>
                <a:cs typeface="+mn-cs"/>
              </a:rPr>
              <a:t> </a:t>
            </a:r>
            <a:br>
              <a:rPr lang="en-US" sz="1000" u="none" strike="noStrike" kern="1200" dirty="0">
                <a:solidFill>
                  <a:schemeClr val="tx1"/>
                </a:solidFill>
                <a:effectLst/>
                <a:latin typeface="Arial" charset="0"/>
                <a:ea typeface="+mn-ea"/>
                <a:cs typeface="+mn-cs"/>
              </a:rPr>
            </a:br>
            <a:r>
              <a:rPr lang="en-US" sz="1000" u="none" strike="noStrike" kern="1200" dirty="0">
                <a:solidFill>
                  <a:schemeClr val="tx1"/>
                </a:solidFill>
                <a:effectLst/>
                <a:latin typeface="Arial" charset="0"/>
                <a:ea typeface="+mn-ea"/>
                <a:cs typeface="+mn-cs"/>
              </a:rPr>
              <a:t>, SIZE = </a:t>
            </a:r>
            <a:r>
              <a:rPr lang="en-US" sz="1000" i="1" u="none" strike="noStrike" kern="1200" dirty="0" err="1">
                <a:solidFill>
                  <a:schemeClr val="tx1"/>
                </a:solidFill>
                <a:effectLst/>
                <a:latin typeface="Arial" charset="0"/>
                <a:ea typeface="+mn-ea"/>
                <a:cs typeface="+mn-cs"/>
              </a:rPr>
              <a:t>newtotalsize</a:t>
            </a:r>
            <a:br>
              <a:rPr lang="en-US" sz="1000" i="1" u="none" strike="noStrike" kern="1200" dirty="0">
                <a:solidFill>
                  <a:schemeClr val="tx1"/>
                </a:solidFill>
                <a:effectLst/>
                <a:latin typeface="Arial" charset="0"/>
                <a:ea typeface="+mn-ea"/>
                <a:cs typeface="+mn-cs"/>
              </a:rPr>
            </a:br>
            <a:r>
              <a:rPr lang="en-US" sz="1000" u="none" strike="noStrike" kern="1200" dirty="0">
                <a:solidFill>
                  <a:schemeClr val="tx1"/>
                </a:solidFill>
                <a:effectLst/>
                <a:latin typeface="Arial" charset="0"/>
                <a:ea typeface="+mn-ea"/>
                <a:cs typeface="+mn-cs"/>
              </a:rPr>
              <a:t>) </a:t>
            </a:r>
          </a:p>
          <a:p>
            <a:endParaRPr lang="en-US" sz="1000" dirty="0"/>
          </a:p>
          <a:p>
            <a:r>
              <a:rPr lang="en-US" sz="1000" dirty="0"/>
              <a:t>Managing the Size of the Transaction Log File</a:t>
            </a:r>
          </a:p>
          <a:p>
            <a:r>
              <a:rPr lang="en-US" dirty="0"/>
              <a:t>http://msdn.microsoft.com/en-us/library/ms365418.aspx</a:t>
            </a:r>
          </a:p>
          <a:p>
            <a:endParaRPr lang="en-US" dirty="0"/>
          </a:p>
          <a:p>
            <a:r>
              <a:rPr lang="en-US" dirty="0"/>
              <a:t>Working with Transaction Log Backups</a:t>
            </a:r>
          </a:p>
          <a:p>
            <a:r>
              <a:rPr lang="en-US" dirty="0"/>
              <a:t>http://msdn.microsoft.com/en-us/library/ms190440.aspx</a:t>
            </a:r>
          </a:p>
          <a:p>
            <a:endParaRPr lang="en-US" dirty="0"/>
          </a:p>
          <a:p>
            <a:r>
              <a:rPr lang="en-US" dirty="0"/>
              <a:t>Understanding Logging and Recovery in SQL Server</a:t>
            </a:r>
          </a:p>
          <a:p>
            <a:r>
              <a:rPr lang="en-US" dirty="0"/>
              <a:t>http://technet.microsoft.com/en-us/magazine/2009.02.logging.aspx</a:t>
            </a:r>
          </a:p>
          <a:p>
            <a:endParaRPr lang="en-US" dirty="0"/>
          </a:p>
          <a:p>
            <a:r>
              <a:rPr lang="en-US" dirty="0"/>
              <a:t>Diagnosing Transaction Log Performance Issues and Limits of the Log Manager</a:t>
            </a:r>
          </a:p>
          <a:p>
            <a:r>
              <a:rPr lang="en-US" dirty="0"/>
              <a:t>http://sqlcat.com/technicalnotes/archive/2008/12/09/diagnosing-transaction-log-performance-issues-and-limits-of-the-log-manager.aspx</a:t>
            </a:r>
          </a:p>
          <a:p>
            <a:endParaRPr lang="en-US" dirty="0"/>
          </a:p>
          <a:p>
            <a:r>
              <a:rPr lang="en-US" dirty="0"/>
              <a:t>Importance of Proper Transaction Log Size Management</a:t>
            </a:r>
          </a:p>
          <a:p>
            <a:r>
              <a:rPr lang="en-US" dirty="0"/>
              <a:t>http://www.sqlskills.com/BLOGS/PAUL/post/Importance-of-proper-transaction-log-size-management.aspx</a:t>
            </a:r>
          </a:p>
        </p:txBody>
      </p:sp>
      <p:sp>
        <p:nvSpPr>
          <p:cNvPr id="4" name="Header Placeholder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Arial" charset="0"/>
              </a:rPr>
              <a:t>Server &amp; Tools Business</a:t>
            </a:r>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Arial" charset="0"/>
            </a:endParaRPr>
          </a:p>
        </p:txBody>
      </p:sp>
      <p:sp>
        <p:nvSpPr>
          <p:cNvPr id="5" name="Footer Placeholder 4"/>
          <p:cNvSpPr>
            <a:spLocks noGrp="1"/>
          </p:cNvSpPr>
          <p:nvPr>
            <p:ph type="ftr" sz="quarter" idx="11"/>
          </p:nvPr>
        </p:nvSpPr>
        <p:spPr/>
        <p:txBody>
          <a:bodyPr/>
          <a:lstStyle/>
          <a:p>
            <a:pPr marL="0" marR="0" lvl="0" indent="0" algn="l" defTabSz="914099"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14099"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1"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127B857-C392-410F-80B0-9355D0E7A4E9}" type="datetime1">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10/10/2019</a:t>
            </a:fld>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4008EB6-D09E-4580-8CD6-DDB14511944F}"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1970673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4"/>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3218875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4"/>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38110220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4"/>
          </p:nvPr>
        </p:nvSpPr>
        <p:spPr/>
        <p:txBody>
          <a:bodyPr/>
          <a:lstStyle/>
          <a:p>
            <a:r>
              <a:rPr lang="en-US"/>
              <a:t>SQL Server Performance Tuning and Optimization</a:t>
            </a:r>
          </a:p>
        </p:txBody>
      </p:sp>
      <p:sp>
        <p:nvSpPr>
          <p:cNvPr id="5" name="Slide Number Placeholder 4"/>
          <p:cNvSpPr>
            <a:spLocks noGrp="1"/>
          </p:cNvSpPr>
          <p:nvPr>
            <p:ph type="sldNum" sz="quarter" idx="5"/>
          </p:nvPr>
        </p:nvSpPr>
        <p:spPr/>
        <p:txBody>
          <a:bodyPr/>
          <a:lstStyle/>
          <a:p>
            <a:fld id="{7B1E8BCC-E5A2-4E09-B217-0632DC6560A8}" type="slidenum">
              <a:rPr lang="en-US" smtClean="0"/>
              <a:pPr/>
              <a:t>25</a:t>
            </a:fld>
            <a:endParaRPr lang="en-US"/>
          </a:p>
        </p:txBody>
      </p:sp>
    </p:spTree>
    <p:extLst>
      <p:ext uri="{BB962C8B-B14F-4D97-AF65-F5344CB8AC3E}">
        <p14:creationId xmlns:p14="http://schemas.microsoft.com/office/powerpoint/2010/main" val="538896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01D72C-C1C0-4FD7-A16C-8392240A6812}"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622924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effectLst/>
              </a:rPr>
              <a:t>Hyper-V: Using Hyper-V and Failover Clustering</a:t>
            </a:r>
          </a:p>
          <a:p>
            <a:r>
              <a:rPr lang="en-US" b="0" dirty="0">
                <a:effectLst/>
              </a:rPr>
              <a:t>http://technet.microsoft.com/de-de/library/cc732181(v=ws.10).aspx</a:t>
            </a:r>
          </a:p>
          <a:p>
            <a:endParaRPr lang="en-US" b="0" dirty="0">
              <a:effectLst/>
            </a:endParaRPr>
          </a:p>
          <a:p>
            <a:r>
              <a:rPr lang="en-US" dirty="0"/>
              <a:t>“It is possible with Hyper-V to overcommit CPU resources when the total number of logical CPU cores configured across all guest virtual machines is more than the actual number of physical CPU cores available on the server. In these cases, we observed more CPU overhead and performance overhead when we ran SQL Server workloads.”</a:t>
            </a:r>
          </a:p>
          <a:p>
            <a:endParaRPr lang="en-US" dirty="0"/>
          </a:p>
          <a:p>
            <a:r>
              <a:rPr lang="en-US" dirty="0"/>
              <a:t>Running SQL Server with Hyper-V Dynamic Memory</a:t>
            </a:r>
          </a:p>
          <a:p>
            <a:r>
              <a:rPr lang="en-US" dirty="0"/>
              <a:t>http://msdn.microsoft.com/en-us/library/hh372970.aspx</a:t>
            </a:r>
          </a:p>
          <a:p>
            <a:endParaRPr lang="de-DE" dirty="0"/>
          </a:p>
        </p:txBody>
      </p:sp>
      <p:sp>
        <p:nvSpPr>
          <p:cNvPr id="4" name="Footer Placeholder 3"/>
          <p:cNvSpPr>
            <a:spLocks noGrp="1"/>
          </p:cNvSpPr>
          <p:nvPr>
            <p:ph type="ftr" sz="quarter" idx="4"/>
          </p:nvPr>
        </p:nvSpPr>
        <p:spPr/>
        <p:txBody>
          <a:bodyPr/>
          <a:lstStyle/>
          <a:p>
            <a:r>
              <a:rPr lang="en-US"/>
              <a:t>SQL Server Performance Tuning and Optimization</a:t>
            </a:r>
          </a:p>
        </p:txBody>
      </p:sp>
      <p:sp>
        <p:nvSpPr>
          <p:cNvPr id="5" name="Slide Number Placeholder 4"/>
          <p:cNvSpPr>
            <a:spLocks noGrp="1"/>
          </p:cNvSpPr>
          <p:nvPr>
            <p:ph type="sldNum" sz="quarter" idx="5"/>
          </p:nvPr>
        </p:nvSpPr>
        <p:spPr/>
        <p:txBody>
          <a:bodyPr/>
          <a:lstStyle/>
          <a:p>
            <a:fld id="{7B1E8BCC-E5A2-4E09-B217-0632DC6560A8}" type="slidenum">
              <a:rPr lang="en-US" smtClean="0"/>
              <a:pPr/>
              <a:t>26</a:t>
            </a:fld>
            <a:endParaRPr lang="en-US"/>
          </a:p>
        </p:txBody>
      </p:sp>
    </p:spTree>
    <p:extLst>
      <p:ext uri="{BB962C8B-B14F-4D97-AF65-F5344CB8AC3E}">
        <p14:creationId xmlns:p14="http://schemas.microsoft.com/office/powerpoint/2010/main" val="9387516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de-DE" sz="1200" b="1" kern="1200" dirty="0" err="1">
                <a:solidFill>
                  <a:schemeClr val="tx1"/>
                </a:solidFill>
                <a:effectLst/>
                <a:latin typeface="Arial" charset="0"/>
                <a:ea typeface="+mn-ea"/>
                <a:cs typeface="+mn-cs"/>
              </a:rPr>
              <a:t>Paul's</a:t>
            </a:r>
            <a:r>
              <a:rPr lang="de-DE" sz="1200" b="1" kern="1200" dirty="0">
                <a:solidFill>
                  <a:schemeClr val="tx1"/>
                </a:solidFill>
                <a:effectLst/>
                <a:latin typeface="Arial" charset="0"/>
                <a:ea typeface="+mn-ea"/>
                <a:cs typeface="+mn-cs"/>
              </a:rPr>
              <a:t> </a:t>
            </a:r>
            <a:r>
              <a:rPr lang="de-DE" sz="1200" b="1" kern="1200" dirty="0" err="1">
                <a:solidFill>
                  <a:schemeClr val="tx1"/>
                </a:solidFill>
                <a:effectLst/>
                <a:latin typeface="Arial" charset="0"/>
                <a:ea typeface="+mn-ea"/>
                <a:cs typeface="+mn-cs"/>
              </a:rPr>
              <a:t>Ponderings</a:t>
            </a:r>
            <a:endParaRPr lang="de-DE" sz="1200" b="1" kern="1200" dirty="0">
              <a:solidFill>
                <a:schemeClr val="tx1"/>
              </a:solidFill>
              <a:effectLst/>
              <a:latin typeface="Arial" charset="0"/>
              <a:ea typeface="+mn-ea"/>
              <a:cs typeface="+mn-cs"/>
            </a:endParaRPr>
          </a:p>
          <a:p>
            <a:r>
              <a:rPr lang="de-DE" sz="1200" kern="1200" dirty="0">
                <a:solidFill>
                  <a:schemeClr val="tx1"/>
                </a:solidFill>
                <a:effectLst/>
                <a:latin typeface="Arial" charset="0"/>
                <a:ea typeface="+mn-ea"/>
                <a:cs typeface="+mn-cs"/>
              </a:rPr>
              <a:t>Every </a:t>
            </a:r>
            <a:r>
              <a:rPr lang="de-DE" sz="1200" kern="1200" dirty="0" err="1">
                <a:solidFill>
                  <a:schemeClr val="tx1"/>
                </a:solidFill>
                <a:effectLst/>
                <a:latin typeface="Arial" charset="0"/>
                <a:ea typeface="+mn-ea"/>
                <a:cs typeface="+mn-cs"/>
              </a:rPr>
              <a:t>day</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lives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seek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minimize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Examples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include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assessing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traffic</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choose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safest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point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pull out </a:t>
            </a:r>
            <a:r>
              <a:rPr lang="de-DE" sz="1200" kern="1200" dirty="0" err="1">
                <a:solidFill>
                  <a:schemeClr val="tx1"/>
                </a:solidFill>
                <a:effectLst/>
                <a:latin typeface="Arial" charset="0"/>
                <a:ea typeface="+mn-ea"/>
                <a:cs typeface="+mn-cs"/>
              </a:rPr>
              <a:t>into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road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choosing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flights</a:t>
            </a:r>
            <a:r>
              <a:rPr lang="de-DE" sz="1200" kern="1200" dirty="0">
                <a:solidFill>
                  <a:schemeClr val="tx1"/>
                </a:solidFill>
                <a:effectLst/>
                <a:latin typeface="Arial" charset="0"/>
                <a:ea typeface="+mn-ea"/>
                <a:cs typeface="+mn-cs"/>
              </a:rPr>
              <a:t> in a multi-</a:t>
            </a:r>
            <a:r>
              <a:rPr lang="de-DE" sz="1200" kern="1200" dirty="0" err="1">
                <a:solidFill>
                  <a:schemeClr val="tx1"/>
                </a:solidFill>
                <a:effectLst/>
                <a:latin typeface="Arial" charset="0"/>
                <a:ea typeface="+mn-ea"/>
                <a:cs typeface="+mn-cs"/>
              </a:rPr>
              <a:t>flight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trip</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avoid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flight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delays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causing</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missed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connection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delaying</a:t>
            </a:r>
            <a:r>
              <a:rPr lang="de-DE" sz="1200" kern="1200" dirty="0">
                <a:solidFill>
                  <a:schemeClr val="tx1"/>
                </a:solidFill>
                <a:effectLst/>
                <a:latin typeface="Arial" charset="0"/>
                <a:ea typeface="+mn-ea"/>
                <a:cs typeface="+mn-cs"/>
              </a:rPr>
              <a:t> rocket </a:t>
            </a:r>
            <a:r>
              <a:rPr lang="de-DE" sz="1200" kern="1200" dirty="0" err="1">
                <a:solidFill>
                  <a:schemeClr val="tx1"/>
                </a:solidFill>
                <a:effectLst/>
                <a:latin typeface="Arial" charset="0"/>
                <a:ea typeface="+mn-ea"/>
                <a:cs typeface="+mn-cs"/>
              </a:rPr>
              <a:t>launches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based</a:t>
            </a:r>
            <a:r>
              <a:rPr lang="de-DE" sz="1200" kern="1200" dirty="0">
                <a:solidFill>
                  <a:schemeClr val="tx1"/>
                </a:solidFill>
                <a:effectLst/>
                <a:latin typeface="Arial" charset="0"/>
                <a:ea typeface="+mn-ea"/>
                <a:cs typeface="+mn-cs"/>
              </a:rPr>
              <a:t> on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probability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weather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occurring</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a:solidFill>
                  <a:schemeClr val="tx1"/>
                </a:solidFill>
                <a:effectLst/>
                <a:latin typeface="Arial" charset="0"/>
                <a:ea typeface="+mn-ea"/>
                <a:cs typeface="+mn-cs"/>
              </a:rPr>
              <a:t>Ok – </a:t>
            </a:r>
            <a:r>
              <a:rPr lang="de-DE" sz="1200" kern="1200" dirty="0" err="1">
                <a:solidFill>
                  <a:schemeClr val="tx1"/>
                </a:solidFill>
                <a:effectLst/>
                <a:latin typeface="Arial" charset="0"/>
                <a:ea typeface="+mn-ea"/>
                <a:cs typeface="+mn-cs"/>
              </a:rPr>
              <a:t>we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don’t</a:t>
            </a:r>
            <a:r>
              <a:rPr lang="de-DE" sz="1200" kern="1200" dirty="0">
                <a:solidFill>
                  <a:schemeClr val="tx1"/>
                </a:solidFill>
                <a:effectLst/>
                <a:latin typeface="Arial" charset="0"/>
                <a:ea typeface="+mn-ea"/>
                <a:cs typeface="+mn-cs"/>
              </a:rPr>
              <a:t> all do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last </a:t>
            </a:r>
            <a:r>
              <a:rPr lang="de-DE" sz="1200" kern="1200" dirty="0" err="1">
                <a:solidFill>
                  <a:schemeClr val="tx1"/>
                </a:solidFill>
                <a:effectLst/>
                <a:latin typeface="Arial" charset="0"/>
                <a:ea typeface="+mn-ea"/>
                <a:cs typeface="+mn-cs"/>
              </a:rPr>
              <a:t>one</a:t>
            </a:r>
            <a:r>
              <a:rPr lang="de-DE" sz="1200" kern="1200" dirty="0">
                <a:solidFill>
                  <a:schemeClr val="tx1"/>
                </a:solidFill>
                <a:effectLst/>
                <a:latin typeface="Arial" charset="0"/>
                <a:ea typeface="+mn-ea"/>
                <a:cs typeface="+mn-cs"/>
              </a:rPr>
              <a:t>, but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get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idea</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It’s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natural</a:t>
            </a:r>
            <a:r>
              <a:rPr lang="de-DE" sz="1200" kern="1200" dirty="0">
                <a:solidFill>
                  <a:schemeClr val="tx1"/>
                </a:solidFill>
                <a:effectLst/>
                <a:latin typeface="Arial" charset="0"/>
                <a:ea typeface="+mn-ea"/>
                <a:cs typeface="+mn-cs"/>
              </a:rPr>
              <a:t> human </a:t>
            </a:r>
            <a:r>
              <a:rPr lang="de-DE" sz="1200" kern="1200" dirty="0" err="1">
                <a:solidFill>
                  <a:schemeClr val="tx1"/>
                </a:solidFill>
                <a:effectLst/>
                <a:latin typeface="Arial" charset="0"/>
                <a:ea typeface="+mn-ea"/>
                <a:cs typeface="+mn-cs"/>
              </a:rPr>
              <a:t>tendency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want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limit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possible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disaster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negative </a:t>
            </a:r>
            <a:r>
              <a:rPr lang="de-DE" sz="1200" kern="1200" dirty="0" err="1">
                <a:solidFill>
                  <a:schemeClr val="tx1"/>
                </a:solidFill>
                <a:effectLst/>
                <a:latin typeface="Arial" charset="0"/>
                <a:ea typeface="+mn-ea"/>
                <a:cs typeface="+mn-cs"/>
              </a:rPr>
              <a:t>outcomes</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err="1">
                <a:solidFill>
                  <a:schemeClr val="tx1"/>
                </a:solidFill>
                <a:effectLst/>
                <a:latin typeface="Arial" charset="0"/>
                <a:ea typeface="+mn-ea"/>
                <a:cs typeface="+mn-cs"/>
              </a:rPr>
              <a:t>Here’s</a:t>
            </a:r>
            <a:r>
              <a:rPr lang="de-DE" sz="1200" kern="1200" dirty="0">
                <a:solidFill>
                  <a:schemeClr val="tx1"/>
                </a:solidFill>
                <a:effectLst/>
                <a:latin typeface="Arial" charset="0"/>
                <a:ea typeface="+mn-ea"/>
                <a:cs typeface="+mn-cs"/>
              </a:rPr>
              <a:t> an </a:t>
            </a:r>
            <a:r>
              <a:rPr lang="de-DE" sz="1200" kern="1200" dirty="0" err="1">
                <a:solidFill>
                  <a:schemeClr val="tx1"/>
                </a:solidFill>
                <a:effectLst/>
                <a:latin typeface="Arial" charset="0"/>
                <a:ea typeface="+mn-ea"/>
                <a:cs typeface="+mn-cs"/>
              </a:rPr>
              <a:t>example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forced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aversion</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few</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years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ago</a:t>
            </a:r>
            <a:r>
              <a:rPr lang="de-DE" sz="1200" kern="1200" dirty="0">
                <a:solidFill>
                  <a:schemeClr val="tx1"/>
                </a:solidFill>
                <a:effectLst/>
                <a:latin typeface="Arial" charset="0"/>
                <a:ea typeface="+mn-ea"/>
                <a:cs typeface="+mn-cs"/>
              </a:rPr>
              <a:t> I was </a:t>
            </a:r>
            <a:r>
              <a:rPr lang="de-DE" sz="1200" kern="1200" dirty="0" err="1">
                <a:solidFill>
                  <a:schemeClr val="tx1"/>
                </a:solidFill>
                <a:effectLst/>
                <a:latin typeface="Arial" charset="0"/>
                <a:ea typeface="+mn-ea"/>
                <a:cs typeface="+mn-cs"/>
              </a:rPr>
              <a:t>performing</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health</a:t>
            </a:r>
            <a:r>
              <a:rPr lang="de-DE" sz="1200" kern="1200" dirty="0">
                <a:solidFill>
                  <a:schemeClr val="tx1"/>
                </a:solidFill>
                <a:effectLst/>
                <a:latin typeface="Arial" charset="0"/>
                <a:ea typeface="+mn-ea"/>
                <a:cs typeface="+mn-cs"/>
              </a:rPr>
              <a:t> check for a </a:t>
            </a:r>
            <a:r>
              <a:rPr lang="de-DE" sz="1200" kern="1200" dirty="0" err="1">
                <a:solidFill>
                  <a:schemeClr val="tx1"/>
                </a:solidFill>
                <a:effectLst/>
                <a:latin typeface="Arial" charset="0"/>
                <a:ea typeface="+mn-ea"/>
                <a:cs typeface="+mn-cs"/>
              </a:rPr>
              <a:t>client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client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client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writes</a:t>
            </a:r>
            <a:r>
              <a:rPr lang="de-DE" sz="1200" kern="1200" dirty="0">
                <a:solidFill>
                  <a:schemeClr val="tx1"/>
                </a:solidFill>
                <a:effectLst/>
                <a:latin typeface="Arial" charset="0"/>
                <a:ea typeface="+mn-ea"/>
                <a:cs typeface="+mn-cs"/>
              </a:rPr>
              <a:t> casino-management </a:t>
            </a:r>
            <a:r>
              <a:rPr lang="de-DE" sz="1200" kern="1200" dirty="0" err="1">
                <a:solidFill>
                  <a:schemeClr val="tx1"/>
                </a:solidFill>
                <a:effectLst/>
                <a:latin typeface="Arial" charset="0"/>
                <a:ea typeface="+mn-ea"/>
                <a:cs typeface="+mn-cs"/>
              </a:rPr>
              <a:t>software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their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client</a:t>
            </a:r>
            <a:r>
              <a:rPr lang="de-DE" sz="1200" kern="1200" dirty="0">
                <a:solidFill>
                  <a:schemeClr val="tx1"/>
                </a:solidFill>
                <a:effectLst/>
                <a:latin typeface="Arial" charset="0"/>
                <a:ea typeface="+mn-ea"/>
                <a:cs typeface="+mn-cs"/>
              </a:rPr>
              <a:t> was a </a:t>
            </a:r>
            <a:r>
              <a:rPr lang="de-DE" sz="1200" kern="1200" dirty="0" err="1">
                <a:solidFill>
                  <a:schemeClr val="tx1"/>
                </a:solidFill>
                <a:effectLst/>
                <a:latin typeface="Arial" charset="0"/>
                <a:ea typeface="+mn-ea"/>
                <a:cs typeface="+mn-cs"/>
              </a:rPr>
              <a:t>casino</a:t>
            </a:r>
            <a:r>
              <a:rPr lang="de-DE" sz="1200" kern="1200" dirty="0">
                <a:solidFill>
                  <a:schemeClr val="tx1"/>
                </a:solidFill>
                <a:effectLst/>
                <a:latin typeface="Arial" charset="0"/>
                <a:ea typeface="+mn-ea"/>
                <a:cs typeface="+mn-cs"/>
              </a:rPr>
              <a:t> – </a:t>
            </a:r>
            <a:r>
              <a:rPr lang="de-DE" sz="1200" kern="1200" dirty="0" err="1">
                <a:solidFill>
                  <a:schemeClr val="tx1"/>
                </a:solidFill>
                <a:effectLst/>
                <a:latin typeface="Arial" charset="0"/>
                <a:ea typeface="+mn-ea"/>
                <a:cs typeface="+mn-cs"/>
              </a:rPr>
              <a:t>we’ll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call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them</a:t>
            </a:r>
            <a:r>
              <a:rPr lang="de-DE" sz="1200" kern="1200" dirty="0">
                <a:solidFill>
                  <a:schemeClr val="tx1"/>
                </a:solidFill>
                <a:effectLst/>
                <a:latin typeface="Arial" charset="0"/>
                <a:ea typeface="+mn-ea"/>
                <a:cs typeface="+mn-cs"/>
              </a:rPr>
              <a:t> X. I </a:t>
            </a:r>
            <a:r>
              <a:rPr lang="de-DE" sz="1200" kern="1200" dirty="0" err="1">
                <a:solidFill>
                  <a:schemeClr val="tx1"/>
                </a:solidFill>
                <a:effectLst/>
                <a:latin typeface="Arial" charset="0"/>
                <a:ea typeface="+mn-ea"/>
                <a:cs typeface="+mn-cs"/>
              </a:rPr>
              <a:t>identified</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issue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mitigated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through</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creation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several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nonclustered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indexes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some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client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said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wouldn't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possible</a:t>
            </a:r>
            <a:r>
              <a:rPr lang="de-DE" sz="1200" kern="1200" dirty="0">
                <a:solidFill>
                  <a:schemeClr val="tx1"/>
                </a:solidFill>
                <a:effectLst/>
                <a:latin typeface="Arial" charset="0"/>
                <a:ea typeface="+mn-ea"/>
                <a:cs typeface="+mn-cs"/>
              </a:rPr>
              <a:t> for 18 </a:t>
            </a:r>
            <a:r>
              <a:rPr lang="de-DE" sz="1200" kern="1200" dirty="0" err="1">
                <a:solidFill>
                  <a:schemeClr val="tx1"/>
                </a:solidFill>
                <a:effectLst/>
                <a:latin typeface="Arial" charset="0"/>
                <a:ea typeface="+mn-ea"/>
                <a:cs typeface="+mn-cs"/>
              </a:rPr>
              <a:t>months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because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Gaming </a:t>
            </a:r>
            <a:r>
              <a:rPr lang="de-DE" sz="1200" kern="1200" dirty="0" err="1">
                <a:solidFill>
                  <a:schemeClr val="tx1"/>
                </a:solidFill>
                <a:effectLst/>
                <a:latin typeface="Arial" charset="0"/>
                <a:ea typeface="+mn-ea"/>
                <a:cs typeface="+mn-cs"/>
              </a:rPr>
              <a:t>Commission</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state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where</a:t>
            </a:r>
            <a:r>
              <a:rPr lang="de-DE" sz="1200" kern="1200" dirty="0">
                <a:solidFill>
                  <a:schemeClr val="tx1"/>
                </a:solidFill>
                <a:effectLst/>
                <a:latin typeface="Arial" charset="0"/>
                <a:ea typeface="+mn-ea"/>
                <a:cs typeface="+mn-cs"/>
              </a:rPr>
              <a:t> X </a:t>
            </a:r>
            <a:r>
              <a:rPr lang="de-DE" sz="1200" kern="1200" dirty="0" err="1">
                <a:solidFill>
                  <a:schemeClr val="tx1"/>
                </a:solidFill>
                <a:effectLst/>
                <a:latin typeface="Arial" charset="0"/>
                <a:ea typeface="+mn-ea"/>
                <a:cs typeface="+mn-cs"/>
              </a:rPr>
              <a:t>resides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doesn't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allow</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software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until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they've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extensively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investigated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tested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avoid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instability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fraud</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a:solidFill>
                  <a:schemeClr val="tx1"/>
                </a:solidFill>
                <a:effectLst/>
                <a:latin typeface="Arial" charset="0"/>
                <a:ea typeface="+mn-ea"/>
                <a:cs typeface="+mn-cs"/>
              </a:rPr>
              <a:t>The </a:t>
            </a:r>
            <a:r>
              <a:rPr lang="de-DE" sz="1200" kern="1200" dirty="0" err="1">
                <a:solidFill>
                  <a:schemeClr val="tx1"/>
                </a:solidFill>
                <a:effectLst/>
                <a:latin typeface="Arial" charset="0"/>
                <a:ea typeface="+mn-ea"/>
                <a:cs typeface="+mn-cs"/>
              </a:rPr>
              <a:t>only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other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solution</a:t>
            </a:r>
            <a:r>
              <a:rPr lang="de-DE" sz="1200" kern="1200" dirty="0">
                <a:solidFill>
                  <a:schemeClr val="tx1"/>
                </a:solidFill>
                <a:effectLst/>
                <a:latin typeface="Arial" charset="0"/>
                <a:ea typeface="+mn-ea"/>
                <a:cs typeface="+mn-cs"/>
              </a:rPr>
              <a:t> I </a:t>
            </a:r>
            <a:r>
              <a:rPr lang="de-DE" sz="1200" kern="1200" dirty="0" err="1">
                <a:solidFill>
                  <a:schemeClr val="tx1"/>
                </a:solidFill>
                <a:effectLst/>
                <a:latin typeface="Arial" charset="0"/>
                <a:ea typeface="+mn-ea"/>
                <a:cs typeface="+mn-cs"/>
              </a:rPr>
              <a:t>could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think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was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max</a:t>
            </a:r>
            <a:r>
              <a:rPr lang="de-DE" sz="1200" kern="1200" dirty="0">
                <a:solidFill>
                  <a:schemeClr val="tx1"/>
                </a:solidFill>
                <a:effectLst/>
                <a:latin typeface="Arial" charset="0"/>
                <a:ea typeface="+mn-ea"/>
                <a:cs typeface="+mn-cs"/>
              </a:rPr>
              <a:t> out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server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memory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drop</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some</a:t>
            </a:r>
            <a:r>
              <a:rPr lang="de-DE" sz="1200" kern="1200" dirty="0">
                <a:solidFill>
                  <a:schemeClr val="tx1"/>
                </a:solidFill>
                <a:effectLst/>
                <a:latin typeface="Arial" charset="0"/>
                <a:ea typeface="+mn-ea"/>
                <a:cs typeface="+mn-cs"/>
              </a:rPr>
              <a:t> SSDs,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make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server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cache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much</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workload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possible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rest</a:t>
            </a:r>
            <a:r>
              <a:rPr lang="de-DE" sz="1200" kern="1200" dirty="0">
                <a:solidFill>
                  <a:schemeClr val="tx1"/>
                </a:solidFill>
                <a:effectLst/>
                <a:latin typeface="Arial" charset="0"/>
                <a:ea typeface="+mn-ea"/>
                <a:cs typeface="+mn-cs"/>
              </a:rPr>
              <a:t> on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fastest </a:t>
            </a:r>
            <a:r>
              <a:rPr lang="de-DE" sz="1200" kern="1200" dirty="0" err="1">
                <a:solidFill>
                  <a:schemeClr val="tx1"/>
                </a:solidFill>
                <a:effectLst/>
                <a:latin typeface="Arial" charset="0"/>
                <a:ea typeface="+mn-ea"/>
                <a:cs typeface="+mn-cs"/>
              </a:rPr>
              <a:t>possible</a:t>
            </a:r>
            <a:r>
              <a:rPr lang="de-DE" sz="1200" kern="1200" dirty="0">
                <a:solidFill>
                  <a:schemeClr val="tx1"/>
                </a:solidFill>
                <a:effectLst/>
                <a:latin typeface="Arial" charset="0"/>
                <a:ea typeface="+mn-ea"/>
                <a:cs typeface="+mn-cs"/>
              </a:rPr>
              <a:t> I/O </a:t>
            </a:r>
            <a:r>
              <a:rPr lang="de-DE" sz="1200" kern="1200" dirty="0" err="1">
                <a:solidFill>
                  <a:schemeClr val="tx1"/>
                </a:solidFill>
                <a:effectLst/>
                <a:latin typeface="Arial" charset="0"/>
                <a:ea typeface="+mn-ea"/>
                <a:cs typeface="+mn-cs"/>
              </a:rPr>
              <a:t>subsystem</a:t>
            </a:r>
            <a:r>
              <a:rPr lang="de-DE" sz="1200" kern="1200" dirty="0">
                <a:solidFill>
                  <a:schemeClr val="tx1"/>
                </a:solidFill>
                <a:effectLst/>
                <a:latin typeface="Arial" charset="0"/>
                <a:ea typeface="+mn-ea"/>
                <a:cs typeface="+mn-cs"/>
              </a:rPr>
              <a:t>. This </a:t>
            </a:r>
            <a:r>
              <a:rPr lang="de-DE" sz="1200" kern="1200" dirty="0" err="1">
                <a:solidFill>
                  <a:schemeClr val="tx1"/>
                </a:solidFill>
                <a:effectLst/>
                <a:latin typeface="Arial" charset="0"/>
                <a:ea typeface="+mn-ea"/>
                <a:cs typeface="+mn-cs"/>
              </a:rPr>
              <a:t>would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expensive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client</a:t>
            </a:r>
            <a:r>
              <a:rPr lang="de-DE" sz="1200" kern="1200" dirty="0">
                <a:solidFill>
                  <a:schemeClr val="tx1"/>
                </a:solidFill>
                <a:effectLst/>
                <a:latin typeface="Arial" charset="0"/>
                <a:ea typeface="+mn-ea"/>
                <a:cs typeface="+mn-cs"/>
              </a:rPr>
              <a:t>, but X was a </a:t>
            </a:r>
            <a:r>
              <a:rPr lang="de-DE" sz="1200" kern="1200" dirty="0" err="1">
                <a:solidFill>
                  <a:schemeClr val="tx1"/>
                </a:solidFill>
                <a:effectLst/>
                <a:latin typeface="Arial" charset="0"/>
                <a:ea typeface="+mn-ea"/>
                <a:cs typeface="+mn-cs"/>
              </a:rPr>
              <a:t>casino</a:t>
            </a:r>
            <a:r>
              <a:rPr lang="de-DE" sz="1200" kern="1200" dirty="0">
                <a:solidFill>
                  <a:schemeClr val="tx1"/>
                </a:solidFill>
                <a:effectLst/>
                <a:latin typeface="Arial" charset="0"/>
                <a:ea typeface="+mn-ea"/>
                <a:cs typeface="+mn-cs"/>
              </a:rPr>
              <a:t>, so I </a:t>
            </a:r>
            <a:r>
              <a:rPr lang="de-DE" sz="1200" kern="1200" dirty="0" err="1">
                <a:solidFill>
                  <a:schemeClr val="tx1"/>
                </a:solidFill>
                <a:effectLst/>
                <a:latin typeface="Arial" charset="0"/>
                <a:ea typeface="+mn-ea"/>
                <a:cs typeface="+mn-cs"/>
              </a:rPr>
              <a:t>figured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afford</a:t>
            </a:r>
            <a:r>
              <a:rPr lang="de-DE" sz="1200" kern="1200" dirty="0">
                <a:solidFill>
                  <a:schemeClr val="tx1"/>
                </a:solidFill>
                <a:effectLst/>
                <a:latin typeface="Arial" charset="0"/>
                <a:ea typeface="+mn-ea"/>
                <a:cs typeface="+mn-cs"/>
              </a:rPr>
              <a:t> it. Problem </a:t>
            </a:r>
            <a:r>
              <a:rPr lang="de-DE" sz="1200" kern="1200" dirty="0" err="1">
                <a:solidFill>
                  <a:schemeClr val="tx1"/>
                </a:solidFill>
                <a:effectLst/>
                <a:latin typeface="Arial" charset="0"/>
                <a:ea typeface="+mn-ea"/>
                <a:cs typeface="+mn-cs"/>
              </a:rPr>
              <a:t>solved</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was a </a:t>
            </a:r>
            <a:r>
              <a:rPr lang="de-DE" sz="1200" kern="1200" dirty="0" err="1">
                <a:solidFill>
                  <a:schemeClr val="tx1"/>
                </a:solidFill>
                <a:effectLst/>
                <a:latin typeface="Arial" charset="0"/>
                <a:ea typeface="+mn-ea"/>
                <a:cs typeface="+mn-cs"/>
              </a:rPr>
              <a:t>case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where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there</a:t>
            </a:r>
            <a:r>
              <a:rPr lang="de-DE" sz="1200" kern="1200" dirty="0">
                <a:solidFill>
                  <a:schemeClr val="tx1"/>
                </a:solidFill>
                <a:effectLst/>
                <a:latin typeface="Arial" charset="0"/>
                <a:ea typeface="+mn-ea"/>
                <a:cs typeface="+mn-cs"/>
              </a:rPr>
              <a:t> was </a:t>
            </a:r>
            <a:r>
              <a:rPr lang="de-DE" sz="1200" kern="1200" dirty="0" err="1">
                <a:solidFill>
                  <a:schemeClr val="tx1"/>
                </a:solidFill>
                <a:effectLst/>
                <a:latin typeface="Arial" charset="0"/>
                <a:ea typeface="+mn-ea"/>
                <a:cs typeface="+mn-cs"/>
              </a:rPr>
              <a:t>no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choice</a:t>
            </a:r>
            <a:r>
              <a:rPr lang="de-DE" sz="1200" kern="1200" dirty="0">
                <a:solidFill>
                  <a:schemeClr val="tx1"/>
                </a:solidFill>
                <a:effectLst/>
                <a:latin typeface="Arial" charset="0"/>
                <a:ea typeface="+mn-ea"/>
                <a:cs typeface="+mn-cs"/>
              </a:rPr>
              <a:t>, but </a:t>
            </a:r>
            <a:r>
              <a:rPr lang="de-DE" sz="1200" kern="1200" dirty="0" err="1">
                <a:solidFill>
                  <a:schemeClr val="tx1"/>
                </a:solidFill>
                <a:effectLst/>
                <a:latin typeface="Arial" charset="0"/>
                <a:ea typeface="+mn-ea"/>
                <a:cs typeface="+mn-cs"/>
              </a:rPr>
              <a:t>often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dealing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with</a:t>
            </a:r>
            <a:r>
              <a:rPr lang="de-DE" sz="1200" kern="1200" dirty="0">
                <a:solidFill>
                  <a:schemeClr val="tx1"/>
                </a:solidFill>
                <a:effectLst/>
                <a:latin typeface="Arial" charset="0"/>
                <a:ea typeface="+mn-ea"/>
                <a:cs typeface="+mn-cs"/>
              </a:rPr>
              <a:t> SQL Server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require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changes</a:t>
            </a:r>
            <a:r>
              <a:rPr lang="de-DE" sz="1200" kern="1200" dirty="0">
                <a:solidFill>
                  <a:schemeClr val="tx1"/>
                </a:solidFill>
                <a:effectLst/>
                <a:latin typeface="Arial" charset="0"/>
                <a:ea typeface="+mn-ea"/>
                <a:cs typeface="+mn-cs"/>
              </a:rPr>
              <a:t> –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sometimes</a:t>
            </a:r>
            <a:r>
              <a:rPr lang="de-DE" sz="1200" kern="1200" dirty="0">
                <a:solidFill>
                  <a:schemeClr val="tx1"/>
                </a:solidFill>
                <a:effectLst/>
                <a:latin typeface="Arial" charset="0"/>
                <a:ea typeface="+mn-ea"/>
                <a:cs typeface="+mn-cs"/>
              </a:rPr>
              <a:t> extensive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changes</a:t>
            </a:r>
            <a:r>
              <a:rPr lang="de-DE" sz="1200" kern="1200" dirty="0">
                <a:solidFill>
                  <a:schemeClr val="tx1"/>
                </a:solidFill>
                <a:effectLst/>
                <a:latin typeface="Arial" charset="0"/>
                <a:ea typeface="+mn-ea"/>
                <a:cs typeface="+mn-cs"/>
              </a:rPr>
              <a:t> – I find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people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stop</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consider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risky</a:t>
            </a:r>
            <a:r>
              <a:rPr lang="de-DE" sz="1200" kern="1200" dirty="0">
                <a:solidFill>
                  <a:schemeClr val="tx1"/>
                </a:solidFill>
                <a:effectLst/>
                <a:latin typeface="Arial" charset="0"/>
                <a:ea typeface="+mn-ea"/>
                <a:cs typeface="+mn-cs"/>
              </a:rPr>
              <a:t> alternatives.</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err="1">
                <a:solidFill>
                  <a:schemeClr val="tx1"/>
                </a:solidFill>
                <a:effectLst/>
                <a:latin typeface="Arial" charset="0"/>
                <a:ea typeface="+mn-ea"/>
                <a:cs typeface="+mn-cs"/>
              </a:rPr>
              <a:t>Changing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inherently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risky</a:t>
            </a:r>
            <a:r>
              <a:rPr lang="de-DE" sz="1200" kern="1200" dirty="0">
                <a:solidFill>
                  <a:schemeClr val="tx1"/>
                </a:solidFill>
                <a:effectLst/>
                <a:latin typeface="Arial" charset="0"/>
                <a:ea typeface="+mn-ea"/>
                <a:cs typeface="+mn-cs"/>
              </a:rPr>
              <a:t>. Most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not </a:t>
            </a:r>
            <a:r>
              <a:rPr lang="de-DE" sz="1200" kern="1200" dirty="0" err="1">
                <a:solidFill>
                  <a:schemeClr val="tx1"/>
                </a:solidFill>
                <a:effectLst/>
                <a:latin typeface="Arial" charset="0"/>
                <a:ea typeface="+mn-ea"/>
                <a:cs typeface="+mn-cs"/>
              </a:rPr>
              <a:t>documented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even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 minimal </a:t>
            </a:r>
            <a:r>
              <a:rPr lang="de-DE" sz="1200" kern="1200" dirty="0" err="1">
                <a:solidFill>
                  <a:schemeClr val="tx1"/>
                </a:solidFill>
                <a:effectLst/>
                <a:latin typeface="Arial" charset="0"/>
                <a:ea typeface="+mn-ea"/>
                <a:cs typeface="+mn-cs"/>
              </a:rPr>
              <a:t>standard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each</a:t>
            </a:r>
            <a:r>
              <a:rPr lang="de-DE" sz="1200" kern="1200" dirty="0">
                <a:solidFill>
                  <a:schemeClr val="tx1"/>
                </a:solidFill>
                <a:effectLst/>
                <a:latin typeface="Arial" charset="0"/>
                <a:ea typeface="+mn-ea"/>
                <a:cs typeface="+mn-cs"/>
              </a:rPr>
              <a:t> block do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quite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horrifying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really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especially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former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developer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development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manager</a:t>
            </a:r>
            <a:r>
              <a:rPr lang="de-DE" sz="1200" kern="1200" dirty="0">
                <a:solidFill>
                  <a:schemeClr val="tx1"/>
                </a:solidFill>
                <a:effectLst/>
                <a:latin typeface="Arial" charset="0"/>
                <a:ea typeface="+mn-ea"/>
                <a:cs typeface="+mn-cs"/>
              </a:rPr>
              <a:t> at DEC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Microsoft </a:t>
            </a:r>
            <a:r>
              <a:rPr lang="de-DE" sz="1200" kern="1200" dirty="0" err="1">
                <a:solidFill>
                  <a:schemeClr val="tx1"/>
                </a:solidFill>
                <a:effectLst/>
                <a:latin typeface="Arial" charset="0"/>
                <a:ea typeface="+mn-ea"/>
                <a:cs typeface="+mn-cs"/>
              </a:rPr>
              <a:t>where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complexity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demanded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rigorous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documentation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even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it</a:t>
            </a:r>
            <a:r>
              <a:rPr lang="de-DE" sz="1200" kern="1200" dirty="0">
                <a:solidFill>
                  <a:schemeClr val="tx1"/>
                </a:solidFill>
                <a:effectLst/>
                <a:latin typeface="Arial" charset="0"/>
                <a:ea typeface="+mn-ea"/>
                <a:cs typeface="+mn-cs"/>
              </a:rPr>
              <a:t> was </a:t>
            </a:r>
            <a:r>
              <a:rPr lang="de-DE" sz="1200" kern="1200" dirty="0" err="1">
                <a:solidFill>
                  <a:schemeClr val="tx1"/>
                </a:solidFill>
                <a:effectLst/>
                <a:latin typeface="Arial" charset="0"/>
                <a:ea typeface="+mn-ea"/>
                <a:cs typeface="+mn-cs"/>
              </a:rPr>
              <a:t>often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inadequate</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err="1">
                <a:solidFill>
                  <a:schemeClr val="tx1"/>
                </a:solidFill>
                <a:effectLst/>
                <a:latin typeface="Arial" charset="0"/>
                <a:ea typeface="+mn-ea"/>
                <a:cs typeface="+mn-cs"/>
              </a:rPr>
              <a:t>My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point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allowing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developers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make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mostly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undocumented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sometimes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poorly-understood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base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should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give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sleepless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nights</a:t>
            </a:r>
            <a:r>
              <a:rPr lang="de-DE" sz="1200" kern="1200" dirty="0">
                <a:solidFill>
                  <a:schemeClr val="tx1"/>
                </a:solidFill>
                <a:effectLst/>
                <a:latin typeface="Arial" charset="0"/>
                <a:ea typeface="+mn-ea"/>
                <a:cs typeface="+mn-cs"/>
              </a:rPr>
              <a:t>. The </a:t>
            </a:r>
            <a:r>
              <a:rPr lang="de-DE" sz="1200" kern="1200" dirty="0" err="1">
                <a:solidFill>
                  <a:schemeClr val="tx1"/>
                </a:solidFill>
                <a:effectLst/>
                <a:latin typeface="Arial" charset="0"/>
                <a:ea typeface="+mn-ea"/>
                <a:cs typeface="+mn-cs"/>
              </a:rPr>
              <a:t>risks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involved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include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instability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loss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functionality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introducing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security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flaws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introducing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other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 host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other</a:t>
            </a:r>
            <a:r>
              <a:rPr lang="de-DE" sz="1200" kern="1200" dirty="0">
                <a:solidFill>
                  <a:schemeClr val="tx1"/>
                </a:solidFill>
                <a:effectLst/>
                <a:latin typeface="Arial" charset="0"/>
                <a:ea typeface="+mn-ea"/>
                <a:cs typeface="+mn-cs"/>
              </a:rPr>
              <a:t> potential </a:t>
            </a:r>
            <a:r>
              <a:rPr lang="de-DE" sz="1200" kern="1200" dirty="0" err="1">
                <a:solidFill>
                  <a:schemeClr val="tx1"/>
                </a:solidFill>
                <a:effectLst/>
                <a:latin typeface="Arial" charset="0"/>
                <a:ea typeface="+mn-ea"/>
                <a:cs typeface="+mn-cs"/>
              </a:rPr>
              <a:t>side-effects</a:t>
            </a:r>
            <a:r>
              <a:rPr lang="de-DE" sz="1200" kern="1200" dirty="0">
                <a:solidFill>
                  <a:schemeClr val="tx1"/>
                </a:solidFill>
                <a:effectLst/>
                <a:latin typeface="Arial" charset="0"/>
                <a:ea typeface="+mn-ea"/>
                <a:cs typeface="+mn-cs"/>
              </a:rPr>
              <a:t>. So </a:t>
            </a:r>
            <a:r>
              <a:rPr lang="de-DE" sz="1200" kern="1200" dirty="0" err="1">
                <a:solidFill>
                  <a:schemeClr val="tx1"/>
                </a:solidFill>
                <a:effectLst/>
                <a:latin typeface="Arial" charset="0"/>
                <a:ea typeface="+mn-ea"/>
                <a:cs typeface="+mn-cs"/>
              </a:rPr>
              <a:t>what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do?</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err="1">
                <a:solidFill>
                  <a:schemeClr val="tx1"/>
                </a:solidFill>
                <a:effectLst/>
                <a:latin typeface="Arial" charset="0"/>
                <a:ea typeface="+mn-ea"/>
                <a:cs typeface="+mn-cs"/>
              </a:rPr>
              <a:t>Consider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alternatives: </a:t>
            </a:r>
          </a:p>
          <a:p>
            <a:pPr lvl="0"/>
            <a:r>
              <a:rPr lang="de-DE" sz="1200" kern="1200" dirty="0">
                <a:solidFill>
                  <a:schemeClr val="tx1"/>
                </a:solidFill>
                <a:effectLst/>
                <a:latin typeface="Arial" charset="0"/>
                <a:ea typeface="+mn-ea"/>
                <a:cs typeface="+mn-cs"/>
              </a:rPr>
              <a:t>Can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avoid</a:t>
            </a:r>
            <a:r>
              <a:rPr lang="de-DE" sz="1200" kern="1200" dirty="0">
                <a:solidFill>
                  <a:schemeClr val="tx1"/>
                </a:solidFill>
                <a:effectLst/>
                <a:latin typeface="Arial" charset="0"/>
                <a:ea typeface="+mn-ea"/>
                <a:cs typeface="+mn-cs"/>
              </a:rPr>
              <a:t>/</a:t>
            </a:r>
            <a:r>
              <a:rPr lang="de-DE" sz="1200" kern="1200" dirty="0" err="1">
                <a:solidFill>
                  <a:schemeClr val="tx1"/>
                </a:solidFill>
                <a:effectLst/>
                <a:latin typeface="Arial" charset="0"/>
                <a:ea typeface="+mn-ea"/>
                <a:cs typeface="+mn-cs"/>
              </a:rPr>
              <a:t>lessen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buying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memory</a:t>
            </a:r>
            <a:r>
              <a:rPr lang="de-DE" sz="1200" kern="1200" dirty="0">
                <a:solidFill>
                  <a:schemeClr val="tx1"/>
                </a:solidFill>
                <a:effectLst/>
                <a:latin typeface="Arial" charset="0"/>
                <a:ea typeface="+mn-ea"/>
                <a:cs typeface="+mn-cs"/>
              </a:rPr>
              <a:t> for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server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storing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workload</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buffer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pool</a:t>
            </a:r>
            <a:r>
              <a:rPr lang="de-DE" sz="1200" kern="1200" dirty="0">
                <a:solidFill>
                  <a:schemeClr val="tx1"/>
                </a:solidFill>
                <a:effectLst/>
                <a:latin typeface="Arial" charset="0"/>
                <a:ea typeface="+mn-ea"/>
                <a:cs typeface="+mn-cs"/>
              </a:rPr>
              <a:t>?</a:t>
            </a:r>
          </a:p>
          <a:p>
            <a:pPr lvl="0"/>
            <a:r>
              <a:rPr lang="de-DE" sz="1200" kern="1200" dirty="0">
                <a:solidFill>
                  <a:schemeClr val="tx1"/>
                </a:solidFill>
                <a:effectLst/>
                <a:latin typeface="Arial" charset="0"/>
                <a:ea typeface="+mn-ea"/>
                <a:cs typeface="+mn-cs"/>
              </a:rPr>
              <a:t>Can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avoid</a:t>
            </a:r>
            <a:r>
              <a:rPr lang="de-DE" sz="1200" kern="1200" dirty="0">
                <a:solidFill>
                  <a:schemeClr val="tx1"/>
                </a:solidFill>
                <a:effectLst/>
                <a:latin typeface="Arial" charset="0"/>
                <a:ea typeface="+mn-ea"/>
                <a:cs typeface="+mn-cs"/>
              </a:rPr>
              <a:t>/</a:t>
            </a:r>
            <a:r>
              <a:rPr lang="de-DE" sz="1200" kern="1200" dirty="0" err="1">
                <a:solidFill>
                  <a:schemeClr val="tx1"/>
                </a:solidFill>
                <a:effectLst/>
                <a:latin typeface="Arial" charset="0"/>
                <a:ea typeface="+mn-ea"/>
                <a:cs typeface="+mn-cs"/>
              </a:rPr>
              <a:t>lessen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boosting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speed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I/O </a:t>
            </a:r>
            <a:r>
              <a:rPr lang="de-DE" sz="1200" kern="1200" dirty="0" err="1">
                <a:solidFill>
                  <a:schemeClr val="tx1"/>
                </a:solidFill>
                <a:effectLst/>
                <a:latin typeface="Arial" charset="0"/>
                <a:ea typeface="+mn-ea"/>
                <a:cs typeface="+mn-cs"/>
              </a:rPr>
              <a:t>subsystem</a:t>
            </a:r>
            <a:r>
              <a:rPr lang="de-DE" sz="1200" kern="1200" dirty="0">
                <a:solidFill>
                  <a:schemeClr val="tx1"/>
                </a:solidFill>
                <a:effectLst/>
                <a:latin typeface="Arial" charset="0"/>
                <a:ea typeface="+mn-ea"/>
                <a:cs typeface="+mn-cs"/>
              </a:rPr>
              <a:t> – </a:t>
            </a:r>
            <a:r>
              <a:rPr lang="de-DE" sz="1200" kern="1200" dirty="0" err="1">
                <a:solidFill>
                  <a:schemeClr val="tx1"/>
                </a:solidFill>
                <a:effectLst/>
                <a:latin typeface="Arial" charset="0"/>
                <a:ea typeface="+mn-ea"/>
                <a:cs typeface="+mn-cs"/>
              </a:rPr>
              <a:t>most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likely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going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solid-</a:t>
            </a:r>
            <a:r>
              <a:rPr lang="de-DE" sz="1200" kern="1200" dirty="0" err="1">
                <a:solidFill>
                  <a:schemeClr val="tx1"/>
                </a:solidFill>
                <a:effectLst/>
                <a:latin typeface="Arial" charset="0"/>
                <a:ea typeface="+mn-ea"/>
                <a:cs typeface="+mn-cs"/>
              </a:rPr>
              <a:t>state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storage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forget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Buffer</a:t>
            </a:r>
            <a:r>
              <a:rPr lang="de-DE" sz="1200" kern="1200" dirty="0">
                <a:solidFill>
                  <a:schemeClr val="tx1"/>
                </a:solidFill>
                <a:effectLst/>
                <a:latin typeface="Arial" charset="0"/>
                <a:ea typeface="+mn-ea"/>
                <a:cs typeface="+mn-cs"/>
              </a:rPr>
              <a:t> Pool Extension </a:t>
            </a:r>
            <a:r>
              <a:rPr lang="de-DE" sz="1200" kern="1200" dirty="0" err="1">
                <a:solidFill>
                  <a:schemeClr val="tx1"/>
                </a:solidFill>
                <a:effectLst/>
                <a:latin typeface="Arial" charset="0"/>
                <a:ea typeface="+mn-ea"/>
                <a:cs typeface="+mn-cs"/>
              </a:rPr>
              <a:t>feature</a:t>
            </a:r>
            <a:r>
              <a:rPr lang="de-DE" sz="1200" kern="1200" dirty="0">
                <a:solidFill>
                  <a:schemeClr val="tx1"/>
                </a:solidFill>
                <a:effectLst/>
                <a:latin typeface="Arial" charset="0"/>
                <a:ea typeface="+mn-ea"/>
                <a:cs typeface="+mn-cs"/>
              </a:rPr>
              <a:t> in SQL Server 2014 </a:t>
            </a:r>
            <a:r>
              <a:rPr lang="de-DE" sz="1200" kern="1200" dirty="0" err="1">
                <a:solidFill>
                  <a:schemeClr val="tx1"/>
                </a:solidFill>
                <a:effectLst/>
                <a:latin typeface="Arial" charset="0"/>
                <a:ea typeface="+mn-ea"/>
                <a:cs typeface="+mn-cs"/>
              </a:rPr>
              <a:t>that’s</a:t>
            </a:r>
            <a:r>
              <a:rPr lang="de-DE" sz="1200" kern="1200" dirty="0">
                <a:solidFill>
                  <a:schemeClr val="tx1"/>
                </a:solidFill>
                <a:effectLst/>
                <a:latin typeface="Arial" charset="0"/>
                <a:ea typeface="+mn-ea"/>
                <a:cs typeface="+mn-cs"/>
              </a:rPr>
              <a:t> an intermediate </a:t>
            </a:r>
            <a:r>
              <a:rPr lang="de-DE" sz="1200" kern="1200" dirty="0" err="1">
                <a:solidFill>
                  <a:schemeClr val="tx1"/>
                </a:solidFill>
                <a:effectLst/>
                <a:latin typeface="Arial" charset="0"/>
                <a:ea typeface="+mn-ea"/>
                <a:cs typeface="+mn-cs"/>
              </a:rPr>
              <a:t>step</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between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memory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I/O </a:t>
            </a:r>
            <a:r>
              <a:rPr lang="de-DE" sz="1200" kern="1200" dirty="0" err="1">
                <a:solidFill>
                  <a:schemeClr val="tx1"/>
                </a:solidFill>
                <a:effectLst/>
                <a:latin typeface="Arial" charset="0"/>
                <a:ea typeface="+mn-ea"/>
                <a:cs typeface="+mn-cs"/>
              </a:rPr>
              <a:t>subsystem</a:t>
            </a:r>
            <a:r>
              <a:rPr lang="de-DE" sz="1200" kern="1200" dirty="0">
                <a:solidFill>
                  <a:schemeClr val="tx1"/>
                </a:solidFill>
                <a:effectLst/>
                <a:latin typeface="Arial" charset="0"/>
                <a:ea typeface="+mn-ea"/>
                <a:cs typeface="+mn-cs"/>
              </a:rPr>
              <a:t>.)</a:t>
            </a:r>
          </a:p>
          <a:p>
            <a:pPr lvl="0"/>
            <a:r>
              <a:rPr lang="de-DE" sz="1200" kern="1200" dirty="0">
                <a:solidFill>
                  <a:schemeClr val="tx1"/>
                </a:solidFill>
                <a:effectLst/>
                <a:latin typeface="Arial" charset="0"/>
                <a:ea typeface="+mn-ea"/>
                <a:cs typeface="+mn-cs"/>
              </a:rPr>
              <a:t>Can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upgrade </a:t>
            </a:r>
            <a:r>
              <a:rPr lang="de-DE" sz="1200" kern="1200" dirty="0" err="1">
                <a:solidFill>
                  <a:schemeClr val="tx1"/>
                </a:solidFill>
                <a:effectLst/>
                <a:latin typeface="Arial" charset="0"/>
                <a:ea typeface="+mn-ea"/>
                <a:cs typeface="+mn-cs"/>
              </a:rPr>
              <a:t>your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server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one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newer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processors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with</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faster</a:t>
            </a:r>
            <a:r>
              <a:rPr lang="de-DE" sz="1200" kern="1200" dirty="0">
                <a:solidFill>
                  <a:schemeClr val="tx1"/>
                </a:solidFill>
                <a:effectLst/>
                <a:latin typeface="Arial" charset="0"/>
                <a:ea typeface="+mn-ea"/>
                <a:cs typeface="+mn-cs"/>
              </a:rPr>
              <a:t> per-core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a:t>
            </a:r>
          </a:p>
          <a:p>
            <a:pPr lvl="0"/>
            <a:r>
              <a:rPr lang="de-DE" sz="1200" kern="1200" dirty="0">
                <a:solidFill>
                  <a:schemeClr val="tx1"/>
                </a:solidFill>
                <a:effectLst/>
                <a:latin typeface="Arial" charset="0"/>
                <a:ea typeface="+mn-ea"/>
                <a:cs typeface="+mn-cs"/>
              </a:rPr>
              <a:t>Can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create</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small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number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nonclustered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indexes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will </a:t>
            </a:r>
            <a:r>
              <a:rPr lang="de-DE" sz="1200" kern="1200" dirty="0" err="1">
                <a:solidFill>
                  <a:schemeClr val="tx1"/>
                </a:solidFill>
                <a:effectLst/>
                <a:latin typeface="Arial" charset="0"/>
                <a:ea typeface="+mn-ea"/>
                <a:cs typeface="+mn-cs"/>
              </a:rPr>
              <a:t>provide</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net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gain</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even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considering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added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runtime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maintenance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regular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index</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maintenance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increased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storage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required</a:t>
            </a:r>
            <a:r>
              <a:rPr lang="de-DE" sz="1200" kern="1200" dirty="0">
                <a:solidFill>
                  <a:schemeClr val="tx1"/>
                </a:solidFill>
                <a:effectLst/>
                <a:latin typeface="Arial" charset="0"/>
                <a:ea typeface="+mn-ea"/>
                <a:cs typeface="+mn-cs"/>
              </a:rPr>
              <a:t> for </a:t>
            </a:r>
            <a:r>
              <a:rPr lang="de-DE" sz="1200" kern="1200" dirty="0" err="1">
                <a:solidFill>
                  <a:schemeClr val="tx1"/>
                </a:solidFill>
                <a:effectLst/>
                <a:latin typeface="Arial" charset="0"/>
                <a:ea typeface="+mn-ea"/>
                <a:cs typeface="+mn-cs"/>
              </a:rPr>
              <a:t>them</a:t>
            </a:r>
            <a:r>
              <a:rPr lang="de-DE" sz="1200" kern="1200" dirty="0">
                <a:solidFill>
                  <a:schemeClr val="tx1"/>
                </a:solidFill>
                <a:effectLst/>
                <a:latin typeface="Arial" charset="0"/>
                <a:ea typeface="+mn-ea"/>
                <a:cs typeface="+mn-cs"/>
              </a:rPr>
              <a:t>?</a:t>
            </a:r>
          </a:p>
          <a:p>
            <a:r>
              <a:rPr lang="de-DE" sz="1200" kern="1200" dirty="0">
                <a:solidFill>
                  <a:schemeClr val="tx1"/>
                </a:solidFill>
                <a:effectLst/>
                <a:latin typeface="Arial" charset="0"/>
                <a:ea typeface="+mn-ea"/>
                <a:cs typeface="+mn-cs"/>
              </a:rPr>
              <a:t>The </a:t>
            </a:r>
            <a:r>
              <a:rPr lang="de-DE" sz="1200" kern="1200" dirty="0" err="1">
                <a:solidFill>
                  <a:schemeClr val="tx1"/>
                </a:solidFill>
                <a:effectLst/>
                <a:latin typeface="Arial" charset="0"/>
                <a:ea typeface="+mn-ea"/>
                <a:cs typeface="+mn-cs"/>
              </a:rPr>
              <a:t>first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three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money</a:t>
            </a:r>
            <a:r>
              <a:rPr lang="de-DE" sz="1200" kern="1200" dirty="0">
                <a:solidFill>
                  <a:schemeClr val="tx1"/>
                </a:solidFill>
                <a:effectLst/>
                <a:latin typeface="Arial" charset="0"/>
                <a:ea typeface="+mn-ea"/>
                <a:cs typeface="+mn-cs"/>
              </a:rPr>
              <a:t>, but so </a:t>
            </a:r>
            <a:r>
              <a:rPr lang="de-DE" sz="1200" kern="1200" dirty="0" err="1">
                <a:solidFill>
                  <a:schemeClr val="tx1"/>
                </a:solidFill>
                <a:effectLst/>
                <a:latin typeface="Arial" charset="0"/>
                <a:ea typeface="+mn-ea"/>
                <a:cs typeface="+mn-cs"/>
              </a:rPr>
              <a:t>does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making</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paying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salary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developers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testers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project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managers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others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involved</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making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a:t>
            </a:r>
            <a:r>
              <a:rPr lang="de-DE" sz="1200" kern="1200" dirty="0">
                <a:solidFill>
                  <a:schemeClr val="tx1"/>
                </a:solidFill>
                <a:effectLst/>
                <a:latin typeface="Arial" charset="0"/>
                <a:ea typeface="+mn-ea"/>
                <a:cs typeface="+mn-cs"/>
              </a:rPr>
              <a:t>. New </a:t>
            </a:r>
            <a:r>
              <a:rPr lang="de-DE" sz="1200" kern="1200" dirty="0" err="1">
                <a:solidFill>
                  <a:schemeClr val="tx1"/>
                </a:solidFill>
                <a:effectLst/>
                <a:latin typeface="Arial" charset="0"/>
                <a:ea typeface="+mn-ea"/>
                <a:cs typeface="+mn-cs"/>
              </a:rPr>
              <a:t>hardware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one</a:t>
            </a:r>
            <a:r>
              <a:rPr lang="de-DE" sz="1200" kern="1200" dirty="0">
                <a:solidFill>
                  <a:schemeClr val="tx1"/>
                </a:solidFill>
                <a:effectLst/>
                <a:latin typeface="Arial" charset="0"/>
                <a:ea typeface="+mn-ea"/>
                <a:cs typeface="+mn-cs"/>
              </a:rPr>
              <a:t>-time </a:t>
            </a:r>
            <a:r>
              <a:rPr lang="de-DE" sz="1200" kern="1200" dirty="0" err="1">
                <a:solidFill>
                  <a:schemeClr val="tx1"/>
                </a:solidFill>
                <a:effectLst/>
                <a:latin typeface="Arial" charset="0"/>
                <a:ea typeface="+mn-ea"/>
                <a:cs typeface="+mn-cs"/>
              </a:rPr>
              <a:t>capital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expense</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a:solidFill>
                  <a:schemeClr val="tx1"/>
                </a:solidFill>
                <a:effectLst/>
                <a:latin typeface="Arial" charset="0"/>
                <a:ea typeface="+mn-ea"/>
                <a:cs typeface="+mn-cs"/>
              </a:rPr>
              <a:t>Numbers 1, 2,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4 </a:t>
            </a:r>
            <a:r>
              <a:rPr lang="de-DE" sz="1200" kern="1200" dirty="0" err="1">
                <a:solidFill>
                  <a:schemeClr val="tx1"/>
                </a:solidFill>
                <a:effectLst/>
                <a:latin typeface="Arial" charset="0"/>
                <a:ea typeface="+mn-ea"/>
                <a:cs typeface="+mn-cs"/>
              </a:rPr>
              <a:t>are</a:t>
            </a:r>
            <a:r>
              <a:rPr lang="de-DE" sz="1200" kern="1200" dirty="0">
                <a:solidFill>
                  <a:schemeClr val="tx1"/>
                </a:solidFill>
                <a:effectLst/>
                <a:latin typeface="Arial" charset="0"/>
                <a:ea typeface="+mn-ea"/>
                <a:cs typeface="+mn-cs"/>
              </a:rPr>
              <a:t> also </a:t>
            </a:r>
            <a:r>
              <a:rPr lang="de-DE" sz="1200" kern="1200" dirty="0" err="1">
                <a:solidFill>
                  <a:schemeClr val="tx1"/>
                </a:solidFill>
                <a:effectLst/>
                <a:latin typeface="Arial" charset="0"/>
                <a:ea typeface="+mn-ea"/>
                <a:cs typeface="+mn-cs"/>
              </a:rPr>
              <a:t>things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done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within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days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providing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almost</a:t>
            </a:r>
            <a:r>
              <a:rPr lang="de-DE" sz="1200" kern="1200" dirty="0">
                <a:solidFill>
                  <a:schemeClr val="tx1"/>
                </a:solidFill>
                <a:effectLst/>
                <a:latin typeface="Arial" charset="0"/>
                <a:ea typeface="+mn-ea"/>
                <a:cs typeface="+mn-cs"/>
              </a:rPr>
              <a:t> immediate </a:t>
            </a:r>
            <a:r>
              <a:rPr lang="de-DE" sz="1200" kern="1200" dirty="0" err="1">
                <a:solidFill>
                  <a:schemeClr val="tx1"/>
                </a:solidFill>
                <a:effectLst/>
                <a:latin typeface="Arial" charset="0"/>
                <a:ea typeface="+mn-ea"/>
                <a:cs typeface="+mn-cs"/>
              </a:rPr>
              <a:t>relief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whereas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properly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takes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lot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time.</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err="1">
                <a:solidFill>
                  <a:schemeClr val="tx1"/>
                </a:solidFill>
                <a:effectLst/>
                <a:latin typeface="Arial" charset="0"/>
                <a:ea typeface="+mn-ea"/>
                <a:cs typeface="+mn-cs"/>
              </a:rPr>
              <a:t>Don’t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get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wrong</a:t>
            </a:r>
            <a:r>
              <a:rPr lang="de-DE" sz="1200" kern="1200" dirty="0">
                <a:solidFill>
                  <a:schemeClr val="tx1"/>
                </a:solidFill>
                <a:effectLst/>
                <a:latin typeface="Arial" charset="0"/>
                <a:ea typeface="+mn-ea"/>
                <a:cs typeface="+mn-cs"/>
              </a:rPr>
              <a:t> – </a:t>
            </a:r>
            <a:r>
              <a:rPr lang="de-DE" sz="1200" kern="1200" dirty="0" err="1">
                <a:solidFill>
                  <a:schemeClr val="tx1"/>
                </a:solidFill>
                <a:effectLst/>
                <a:latin typeface="Arial" charset="0"/>
                <a:ea typeface="+mn-ea"/>
                <a:cs typeface="+mn-cs"/>
              </a:rPr>
              <a:t>I’m</a:t>
            </a:r>
            <a:r>
              <a:rPr lang="de-DE" sz="1200" kern="1200" dirty="0">
                <a:solidFill>
                  <a:schemeClr val="tx1"/>
                </a:solidFill>
                <a:effectLst/>
                <a:latin typeface="Arial" charset="0"/>
                <a:ea typeface="+mn-ea"/>
                <a:cs typeface="+mn-cs"/>
              </a:rPr>
              <a:t> not </a:t>
            </a:r>
            <a:r>
              <a:rPr lang="de-DE" sz="1200" kern="1200" dirty="0" err="1">
                <a:solidFill>
                  <a:schemeClr val="tx1"/>
                </a:solidFill>
                <a:effectLst/>
                <a:latin typeface="Arial" charset="0"/>
                <a:ea typeface="+mn-ea"/>
                <a:cs typeface="+mn-cs"/>
              </a:rPr>
              <a:t>saying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hardware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completely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remove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need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default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should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throw</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hardware</a:t>
            </a:r>
            <a:r>
              <a:rPr lang="de-DE" sz="1200" kern="1200" dirty="0">
                <a:solidFill>
                  <a:schemeClr val="tx1"/>
                </a:solidFill>
                <a:effectLst/>
                <a:latin typeface="Arial" charset="0"/>
                <a:ea typeface="+mn-ea"/>
                <a:cs typeface="+mn-cs"/>
              </a:rPr>
              <a:t> at a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a:t>
            </a:r>
            <a:r>
              <a:rPr lang="de-DE" sz="1200" kern="1200" dirty="0">
                <a:solidFill>
                  <a:schemeClr val="tx1"/>
                </a:solidFill>
                <a:effectLst/>
                <a:latin typeface="Arial" charset="0"/>
                <a:ea typeface="+mn-ea"/>
                <a:cs typeface="+mn-cs"/>
              </a:rPr>
              <a:t>. As </a:t>
            </a:r>
            <a:r>
              <a:rPr lang="de-DE" sz="1200" kern="1200" dirty="0" err="1">
                <a:solidFill>
                  <a:schemeClr val="tx1"/>
                </a:solidFill>
                <a:effectLst/>
                <a:latin typeface="Arial" charset="0"/>
                <a:ea typeface="+mn-ea"/>
                <a:cs typeface="+mn-cs"/>
              </a:rPr>
              <a:t>your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workload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increases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you’ll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likely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hit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point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where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have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fix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a:t>
            </a:r>
            <a:r>
              <a:rPr lang="de-DE" sz="1200" kern="1200" dirty="0">
                <a:solidFill>
                  <a:schemeClr val="tx1"/>
                </a:solidFill>
                <a:effectLst/>
                <a:latin typeface="Arial" charset="0"/>
                <a:ea typeface="+mn-ea"/>
                <a:cs typeface="+mn-cs"/>
              </a:rPr>
              <a:t>, but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often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delay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point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giving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time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properly</a:t>
            </a:r>
            <a:r>
              <a:rPr lang="de-DE" sz="1200" kern="1200" dirty="0">
                <a:solidFill>
                  <a:schemeClr val="tx1"/>
                </a:solidFill>
                <a:effectLst/>
                <a:latin typeface="Arial" charset="0"/>
                <a:ea typeface="+mn-ea"/>
                <a:cs typeface="+mn-cs"/>
              </a:rPr>
              <a:t> design, prototype, </a:t>
            </a:r>
            <a:r>
              <a:rPr lang="de-DE" sz="1200" kern="1200" dirty="0" err="1">
                <a:solidFill>
                  <a:schemeClr val="tx1"/>
                </a:solidFill>
                <a:effectLst/>
                <a:latin typeface="Arial" charset="0"/>
                <a:ea typeface="+mn-ea"/>
                <a:cs typeface="+mn-cs"/>
              </a:rPr>
              <a:t>test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implement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right</a:t>
            </a:r>
            <a:r>
              <a:rPr lang="de-DE" sz="1200" kern="1200" dirty="0">
                <a:solidFill>
                  <a:schemeClr val="tx1"/>
                </a:solidFill>
                <a:effectLst/>
                <a:latin typeface="Arial" charset="0"/>
                <a:ea typeface="+mn-ea"/>
                <a:cs typeface="+mn-cs"/>
              </a:rPr>
              <a:t> fix in a robust, </a:t>
            </a:r>
            <a:r>
              <a:rPr lang="de-DE" sz="1200" kern="1200" dirty="0" err="1">
                <a:solidFill>
                  <a:schemeClr val="tx1"/>
                </a:solidFill>
                <a:effectLst/>
                <a:latin typeface="Arial" charset="0"/>
                <a:ea typeface="+mn-ea"/>
                <a:cs typeface="+mn-cs"/>
              </a:rPr>
              <a:t>less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way</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b="1" kern="1200" dirty="0">
                <a:solidFill>
                  <a:schemeClr val="tx1"/>
                </a:solidFill>
                <a:effectLst/>
                <a:latin typeface="Arial" charset="0"/>
                <a:ea typeface="+mn-ea"/>
                <a:cs typeface="+mn-cs"/>
              </a:rPr>
              <a:t>Call </a:t>
            </a:r>
            <a:r>
              <a:rPr lang="de-DE" sz="1200" b="1" kern="1200" dirty="0" err="1">
                <a:solidFill>
                  <a:schemeClr val="tx1"/>
                </a:solidFill>
                <a:effectLst/>
                <a:latin typeface="Arial" charset="0"/>
                <a:ea typeface="+mn-ea"/>
                <a:cs typeface="+mn-cs"/>
              </a:rPr>
              <a:t>to</a:t>
            </a:r>
            <a:r>
              <a:rPr lang="de-DE" sz="1200" b="1" kern="1200" dirty="0">
                <a:solidFill>
                  <a:schemeClr val="tx1"/>
                </a:solidFill>
                <a:effectLst/>
                <a:latin typeface="Arial" charset="0"/>
                <a:ea typeface="+mn-ea"/>
                <a:cs typeface="+mn-cs"/>
              </a:rPr>
              <a:t> </a:t>
            </a:r>
            <a:r>
              <a:rPr lang="de-DE" sz="1200" b="1" kern="1200" dirty="0" err="1">
                <a:solidFill>
                  <a:schemeClr val="tx1"/>
                </a:solidFill>
                <a:effectLst/>
                <a:latin typeface="Arial" charset="0"/>
                <a:ea typeface="+mn-ea"/>
                <a:cs typeface="+mn-cs"/>
              </a:rPr>
              <a:t>action</a:t>
            </a:r>
            <a:r>
              <a:rPr lang="de-DE" sz="1200" b="1" kern="1200" dirty="0">
                <a:solidFill>
                  <a:schemeClr val="tx1"/>
                </a:solidFill>
                <a:effectLst/>
                <a:latin typeface="Arial" charset="0"/>
                <a:ea typeface="+mn-ea"/>
                <a:cs typeface="+mn-cs"/>
              </a:rPr>
              <a:t>:</a:t>
            </a:r>
            <a:r>
              <a:rPr lang="de-DE" sz="1200" kern="1200" dirty="0">
                <a:solidFill>
                  <a:schemeClr val="tx1"/>
                </a:solidFill>
                <a:effectLst/>
                <a:latin typeface="Arial" charset="0"/>
                <a:ea typeface="+mn-ea"/>
                <a:cs typeface="+mn-cs"/>
              </a:rPr>
              <a:t> The </a:t>
            </a:r>
            <a:r>
              <a:rPr lang="de-DE" sz="1200" kern="1200" dirty="0" err="1">
                <a:solidFill>
                  <a:schemeClr val="tx1"/>
                </a:solidFill>
                <a:effectLst/>
                <a:latin typeface="Arial" charset="0"/>
                <a:ea typeface="+mn-ea"/>
                <a:cs typeface="+mn-cs"/>
              </a:rPr>
              <a:t>next</a:t>
            </a:r>
            <a:r>
              <a:rPr lang="de-DE" sz="1200" kern="1200" dirty="0">
                <a:solidFill>
                  <a:schemeClr val="tx1"/>
                </a:solidFill>
                <a:effectLst/>
                <a:latin typeface="Arial" charset="0"/>
                <a:ea typeface="+mn-ea"/>
                <a:cs typeface="+mn-cs"/>
              </a:rPr>
              <a:t> time </a:t>
            </a:r>
            <a:r>
              <a:rPr lang="de-DE" sz="1200" kern="1200" dirty="0" err="1">
                <a:solidFill>
                  <a:schemeClr val="tx1"/>
                </a:solidFill>
                <a:effectLst/>
                <a:latin typeface="Arial" charset="0"/>
                <a:ea typeface="+mn-ea"/>
                <a:cs typeface="+mn-cs"/>
              </a:rPr>
              <a:t>you’re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considering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existing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solve</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yourself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there’s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less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risky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possibly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cheaper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short</a:t>
            </a:r>
            <a:r>
              <a:rPr lang="de-DE" sz="1200" kern="1200" dirty="0">
                <a:solidFill>
                  <a:schemeClr val="tx1"/>
                </a:solidFill>
                <a:effectLst/>
                <a:latin typeface="Arial" charset="0"/>
                <a:ea typeface="+mn-ea"/>
                <a:cs typeface="+mn-cs"/>
              </a:rPr>
              <a:t>-term alternative.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try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avoid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view</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capital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expense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worse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making</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involves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people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money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carries</a:t>
            </a:r>
            <a:r>
              <a:rPr lang="de-DE" sz="1200" kern="1200" dirty="0">
                <a:solidFill>
                  <a:schemeClr val="tx1"/>
                </a:solidFill>
                <a:effectLst/>
                <a:latin typeface="Arial" charset="0"/>
                <a:ea typeface="+mn-ea"/>
                <a:cs typeface="+mn-cs"/>
              </a:rPr>
              <a:t> a </a:t>
            </a:r>
            <a:r>
              <a:rPr lang="de-DE" sz="1200" kern="1200" dirty="0" err="1">
                <a:solidFill>
                  <a:schemeClr val="tx1"/>
                </a:solidFill>
                <a:effectLst/>
                <a:latin typeface="Arial" charset="0"/>
                <a:ea typeface="+mn-ea"/>
                <a:cs typeface="+mn-cs"/>
              </a:rPr>
              <a:t>risk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causing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will </a:t>
            </a:r>
            <a:r>
              <a:rPr lang="de-DE" sz="1200" kern="1200" dirty="0" err="1">
                <a:solidFill>
                  <a:schemeClr val="tx1"/>
                </a:solidFill>
                <a:effectLst/>
                <a:latin typeface="Arial" charset="0"/>
                <a:ea typeface="+mn-ea"/>
                <a:cs typeface="+mn-cs"/>
              </a:rPr>
              <a:t>take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people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money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fix, plus </a:t>
            </a:r>
            <a:r>
              <a:rPr lang="de-DE" sz="1200" kern="1200" dirty="0" err="1">
                <a:solidFill>
                  <a:schemeClr val="tx1"/>
                </a:solidFill>
                <a:effectLst/>
                <a:latin typeface="Arial" charset="0"/>
                <a:ea typeface="+mn-ea"/>
                <a:cs typeface="+mn-cs"/>
              </a:rPr>
              <a:t>annoy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clients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possible</a:t>
            </a:r>
            <a:r>
              <a:rPr lang="de-DE" sz="1200" kern="1200" dirty="0">
                <a:solidFill>
                  <a:schemeClr val="tx1"/>
                </a:solidFill>
                <a:effectLst/>
                <a:latin typeface="Arial" charset="0"/>
                <a:ea typeface="+mn-ea"/>
                <a:cs typeface="+mn-cs"/>
              </a:rPr>
              <a:t> lose </a:t>
            </a:r>
            <a:r>
              <a:rPr lang="de-DE" sz="1200" kern="1200" dirty="0" err="1">
                <a:solidFill>
                  <a:schemeClr val="tx1"/>
                </a:solidFill>
                <a:effectLst/>
                <a:latin typeface="Arial" charset="0"/>
                <a:ea typeface="+mn-ea"/>
                <a:cs typeface="+mn-cs"/>
              </a:rPr>
              <a:t>business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which</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solution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cheaper</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long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run</a:t>
            </a:r>
            <a:r>
              <a:rPr lang="de-DE" sz="1200" kern="1200" dirty="0">
                <a:solidFill>
                  <a:schemeClr val="tx1"/>
                </a:solidFill>
                <a:effectLst/>
                <a:latin typeface="Arial" charset="0"/>
                <a:ea typeface="+mn-ea"/>
                <a:cs typeface="+mn-cs"/>
              </a:rPr>
              <a:t>? I </a:t>
            </a:r>
            <a:r>
              <a:rPr lang="de-DE" sz="1200" kern="1200" dirty="0" err="1">
                <a:solidFill>
                  <a:schemeClr val="tx1"/>
                </a:solidFill>
                <a:effectLst/>
                <a:latin typeface="Arial" charset="0"/>
                <a:ea typeface="+mn-ea"/>
                <a:cs typeface="+mn-cs"/>
              </a:rPr>
              <a:t>don’t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want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throw</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hardware</a:t>
            </a:r>
            <a:r>
              <a:rPr lang="de-DE" sz="1200" kern="1200" dirty="0">
                <a:solidFill>
                  <a:schemeClr val="tx1"/>
                </a:solidFill>
                <a:effectLst/>
                <a:latin typeface="Arial" charset="0"/>
                <a:ea typeface="+mn-ea"/>
                <a:cs typeface="+mn-cs"/>
              </a:rPr>
              <a:t> at </a:t>
            </a:r>
            <a:r>
              <a:rPr lang="de-DE" sz="1200" kern="1200" dirty="0" err="1">
                <a:solidFill>
                  <a:schemeClr val="tx1"/>
                </a:solidFill>
                <a:effectLst/>
                <a:latin typeface="Arial" charset="0"/>
                <a:ea typeface="+mn-ea"/>
                <a:cs typeface="+mn-cs"/>
              </a:rPr>
              <a:t>performance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problems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default</a:t>
            </a:r>
            <a:r>
              <a:rPr lang="de-DE" sz="1200" kern="1200" dirty="0">
                <a:solidFill>
                  <a:schemeClr val="tx1"/>
                </a:solidFill>
                <a:effectLst/>
                <a:latin typeface="Arial" charset="0"/>
                <a:ea typeface="+mn-ea"/>
                <a:cs typeface="+mn-cs"/>
              </a:rPr>
              <a:t> – I just </a:t>
            </a:r>
            <a:r>
              <a:rPr lang="de-DE" sz="1200" kern="1200" dirty="0" err="1">
                <a:solidFill>
                  <a:schemeClr val="tx1"/>
                </a:solidFill>
                <a:effectLst/>
                <a:latin typeface="Arial" charset="0"/>
                <a:ea typeface="+mn-ea"/>
                <a:cs typeface="+mn-cs"/>
              </a:rPr>
              <a:t>want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consider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alternatives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making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changes</a:t>
            </a:r>
            <a:r>
              <a:rPr lang="de-DE" sz="1200" kern="1200" dirty="0">
                <a:solidFill>
                  <a:schemeClr val="tx1"/>
                </a:solidFill>
                <a:effectLst/>
                <a:latin typeface="Arial" charset="0"/>
                <a:ea typeface="+mn-ea"/>
                <a:cs typeface="+mn-cs"/>
              </a:rPr>
              <a:t>.</a:t>
            </a:r>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911307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Arial" charset="0"/>
              </a:rPr>
              <a:t>Server &amp; Tools Business</a:t>
            </a:r>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Arial" charset="0"/>
            </a:endParaRPr>
          </a:p>
        </p:txBody>
      </p:sp>
      <p:sp>
        <p:nvSpPr>
          <p:cNvPr id="5" name="Footer Placeholder 4"/>
          <p:cNvSpPr>
            <a:spLocks noGrp="1"/>
          </p:cNvSpPr>
          <p:nvPr>
            <p:ph type="ftr" sz="quarter" idx="11"/>
          </p:nvPr>
        </p:nvSpPr>
        <p:spPr/>
        <p:txBody>
          <a:bodyPr/>
          <a:lstStyle/>
          <a:p>
            <a:pPr marL="0" marR="0" lvl="0" indent="0" algn="l" defTabSz="914099"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14099" rtl="0" eaLnBrk="0" fontAlgn="base" latinLnBrk="0" hangingPunct="0">
              <a:lnSpc>
                <a:spcPct val="100000"/>
              </a:lnSpc>
              <a:spcBef>
                <a:spcPct val="0"/>
              </a:spcBef>
              <a:spcAft>
                <a:spcPct val="0"/>
              </a:spcAft>
              <a:buClrTx/>
              <a:buSzTx/>
              <a:buFontTx/>
              <a:buNone/>
              <a:tabLst/>
              <a:defRPr/>
            </a:pPr>
            <a:r>
              <a:rPr kumimoji="0" lang="en-US" sz="400" b="1"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1"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72491-9CDA-4658-8BFA-FCA20952420E}" type="datetime1">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10/10/2019</a:t>
            </a:fld>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4008EB6-D09E-4580-8CD6-DDB14511944F}"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900" b="1"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2217688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sz="1200" kern="1200" dirty="0" err="1">
                <a:solidFill>
                  <a:schemeClr val="tx1"/>
                </a:solidFill>
                <a:effectLst/>
                <a:latin typeface="Arial" charset="0"/>
                <a:ea typeface="+mn-ea"/>
                <a:cs typeface="+mn-cs"/>
              </a:rPr>
              <a:t>PerfMon</a:t>
            </a:r>
            <a:r>
              <a:rPr lang="en-US" sz="1200" kern="1200" dirty="0">
                <a:solidFill>
                  <a:schemeClr val="tx1"/>
                </a:solidFill>
                <a:effectLst/>
                <a:latin typeface="Arial" charset="0"/>
                <a:ea typeface="+mn-ea"/>
                <a:cs typeface="+mn-cs"/>
              </a:rPr>
              <a:t> Objects, Counters, Thresholds, &amp; Utilities for SQL Server</a:t>
            </a:r>
          </a:p>
          <a:p>
            <a:r>
              <a:rPr lang="en-US" sz="1200" kern="1200" dirty="0">
                <a:solidFill>
                  <a:schemeClr val="tx1"/>
                </a:solidFill>
                <a:effectLst/>
                <a:latin typeface="Arial" charset="0"/>
                <a:ea typeface="+mn-ea"/>
                <a:cs typeface="+mn-cs"/>
              </a:rPr>
              <a:t>http://blogs.msdn.com/b/jimmymay/archive/2008/10/15/perfmon-objects-counters-thresholds-utilities-for-sql-server.aspx</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Monitoring performance on Microsoft SQL Server using Performance Monitor can be difficult. There are many counters, and it is hard to determine what you should be looking for. Having a set list of counters and knowing what to look for can help SQL Server administrators determine whether performance issues exist, and how scalable their servers are. They can be used to indicate areas of focus when performance issues exist, possibly pointing to CPU, disk, memory, or SQL Server issues.</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SQL Server: Buffer Manager Object</a:t>
            </a:r>
          </a:p>
          <a:p>
            <a:r>
              <a:rPr lang="en-US" sz="1200" kern="1200" dirty="0">
                <a:solidFill>
                  <a:schemeClr val="tx1"/>
                </a:solidFill>
                <a:effectLst/>
                <a:latin typeface="Arial" charset="0"/>
                <a:ea typeface="+mn-ea"/>
                <a:cs typeface="+mn-cs"/>
              </a:rPr>
              <a:t>http://msdn.microsoft.com/de-de/site/aa173929</a:t>
            </a:r>
          </a:p>
        </p:txBody>
      </p:sp>
      <p:sp>
        <p:nvSpPr>
          <p:cNvPr id="4" name="Fußzeilenplatzhalt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Verdana" pitchFamily="34" charset="0"/>
                <a:ea typeface="+mn-ea"/>
                <a:cs typeface="+mn-cs"/>
              </a:rPr>
              <a:t>SQL Server Performance Tuning and Optimization</a:t>
            </a:r>
          </a:p>
        </p:txBody>
      </p:sp>
      <p:sp>
        <p:nvSpPr>
          <p:cNvPr id="5" name="Foliennummernplatzhalt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prstClr val="black"/>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900" b="1" i="0" u="none" strike="noStrike" kern="1200" cap="none" spc="0" normalizeH="0" baseline="0" noProof="0">
              <a:ln>
                <a:noFill/>
              </a:ln>
              <a:solidFill>
                <a:prstClr val="black"/>
              </a:solidFill>
              <a:effectLst/>
              <a:uLnTx/>
              <a:uFillTx/>
              <a:latin typeface="Verdana" pitchFamily="34" charset="0"/>
              <a:ea typeface="+mn-ea"/>
              <a:cs typeface="+mn-cs"/>
            </a:endParaRPr>
          </a:p>
        </p:txBody>
      </p:sp>
    </p:spTree>
    <p:extLst>
      <p:ext uri="{BB962C8B-B14F-4D97-AF65-F5344CB8AC3E}">
        <p14:creationId xmlns:p14="http://schemas.microsoft.com/office/powerpoint/2010/main" val="4092523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sz="1200" kern="1200" dirty="0">
                <a:solidFill>
                  <a:schemeClr val="tx1"/>
                </a:solidFill>
                <a:effectLst/>
                <a:latin typeface="Arial" charset="0"/>
                <a:ea typeface="+mn-ea"/>
                <a:cs typeface="+mn-cs"/>
              </a:rPr>
              <a:t>Page Life Expectancy</a:t>
            </a:r>
          </a:p>
          <a:p>
            <a:r>
              <a:rPr lang="en-US" sz="1200" kern="1200" dirty="0">
                <a:solidFill>
                  <a:schemeClr val="tx1"/>
                </a:solidFill>
                <a:effectLst/>
                <a:latin typeface="Arial" charset="0"/>
                <a:ea typeface="+mn-ea"/>
                <a:cs typeface="+mn-cs"/>
              </a:rPr>
              <a:t>Number of seconds a page will stay in the buffer pool without references</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Page reads/sec</a:t>
            </a:r>
          </a:p>
          <a:p>
            <a:r>
              <a:rPr lang="en-US" sz="1200" kern="1200" dirty="0">
                <a:solidFill>
                  <a:schemeClr val="tx1"/>
                </a:solidFill>
                <a:effectLst/>
                <a:latin typeface="Arial" charset="0"/>
                <a:ea typeface="+mn-ea"/>
                <a:cs typeface="+mn-cs"/>
              </a:rPr>
              <a:t>Number of physical database page reads that are issued per second. This statistic displays the total number of physical page reads across all databases. Because physical I/O is expensive, you may be able to minimize the cost, either by using a larger data cache, intelligent indexes, and more efficient queries, or by changing the database design</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Free Pages</a:t>
            </a:r>
          </a:p>
          <a:p>
            <a:r>
              <a:rPr lang="en-US" sz="1200" kern="1200" dirty="0">
                <a:solidFill>
                  <a:schemeClr val="tx1"/>
                </a:solidFill>
                <a:effectLst/>
                <a:latin typeface="Arial" charset="0"/>
                <a:ea typeface="+mn-ea"/>
                <a:cs typeface="+mn-cs"/>
              </a:rPr>
              <a:t>Total number of pages on all free lists (free lists track all of the pages in the buffer pool that are not currently allocate to a data page, and are therefore available for usage immediately)</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Free List Stall/sec</a:t>
            </a:r>
          </a:p>
          <a:p>
            <a:r>
              <a:rPr lang="en-US" sz="1200" kern="1200" dirty="0">
                <a:solidFill>
                  <a:schemeClr val="tx1"/>
                </a:solidFill>
                <a:effectLst/>
                <a:latin typeface="Arial" charset="0"/>
                <a:ea typeface="+mn-ea"/>
                <a:cs typeface="+mn-cs"/>
              </a:rPr>
              <a:t>Number of requests that had to wait for a free page.</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Free Pages</a:t>
            </a:r>
          </a:p>
          <a:p>
            <a:r>
              <a:rPr lang="en-US" sz="1200" kern="1200" dirty="0">
                <a:solidFill>
                  <a:schemeClr val="tx1"/>
                </a:solidFill>
                <a:effectLst/>
                <a:latin typeface="Arial" charset="0"/>
                <a:ea typeface="+mn-ea"/>
                <a:cs typeface="+mn-cs"/>
              </a:rPr>
              <a:t>Total number of pages on all free lists.</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Lazy Writes/sec</a:t>
            </a:r>
          </a:p>
          <a:p>
            <a:r>
              <a:rPr lang="en-US" sz="1200" kern="1200" dirty="0">
                <a:solidFill>
                  <a:schemeClr val="tx1"/>
                </a:solidFill>
                <a:effectLst/>
                <a:latin typeface="Arial" charset="0"/>
                <a:ea typeface="+mn-ea"/>
                <a:cs typeface="+mn-cs"/>
              </a:rPr>
              <a:t>Number of buffers written per second by the buffer manager's lazy writer. The lazy writer is a system process that flushes out batches of dirty, aged buffers (buffers that contain changes that must be written back to disk before the buffer can be reused for a different page) and make them available to user processes. The lazy writer eliminates the need to perform frequent checkpoints in order to create available buffers.</a:t>
            </a:r>
            <a:endParaRPr lang="de-DE" sz="1200" kern="1200" dirty="0">
              <a:solidFill>
                <a:schemeClr val="tx1"/>
              </a:solidFill>
              <a:effectLst/>
              <a:latin typeface="Arial" charset="0"/>
              <a:ea typeface="+mn-ea"/>
              <a:cs typeface="+mn-cs"/>
            </a:endParaRPr>
          </a:p>
        </p:txBody>
      </p:sp>
      <p:sp>
        <p:nvSpPr>
          <p:cNvPr id="4" name="Fußzeilenplatzhalt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Verdana" pitchFamily="34" charset="0"/>
                <a:ea typeface="+mn-ea"/>
                <a:cs typeface="+mn-cs"/>
              </a:rPr>
              <a:t>SQL Server Performance Tuning and Optimization</a:t>
            </a:r>
          </a:p>
        </p:txBody>
      </p:sp>
      <p:sp>
        <p:nvSpPr>
          <p:cNvPr id="5" name="Foliennummernplatzhalt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prstClr val="black"/>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900" b="1" i="0" u="none" strike="noStrike" kern="1200" cap="none" spc="0" normalizeH="0" baseline="0" noProof="0">
              <a:ln>
                <a:noFill/>
              </a:ln>
              <a:solidFill>
                <a:prstClr val="black"/>
              </a:solidFill>
              <a:effectLst/>
              <a:uLnTx/>
              <a:uFillTx/>
              <a:latin typeface="Verdana" pitchFamily="34" charset="0"/>
              <a:ea typeface="+mn-ea"/>
              <a:cs typeface="+mn-cs"/>
            </a:endParaRPr>
          </a:p>
        </p:txBody>
      </p:sp>
    </p:spTree>
    <p:extLst>
      <p:ext uri="{BB962C8B-B14F-4D97-AF65-F5344CB8AC3E}">
        <p14:creationId xmlns:p14="http://schemas.microsoft.com/office/powerpoint/2010/main" val="1570632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Microsoft general recommendations for I/O latency for SQL Server are:</a:t>
            </a:r>
          </a:p>
          <a:p>
            <a:r>
              <a:rPr lang="en-US" dirty="0"/>
              <a:t>•&lt; 8ms: excellent</a:t>
            </a:r>
          </a:p>
          <a:p>
            <a:r>
              <a:rPr lang="en-US" dirty="0"/>
              <a:t>•&lt; 12ms: good</a:t>
            </a:r>
          </a:p>
          <a:p>
            <a:r>
              <a:rPr lang="en-US" dirty="0"/>
              <a:t>•&lt; 20ms: fair</a:t>
            </a:r>
          </a:p>
          <a:p>
            <a:r>
              <a:rPr lang="en-US" dirty="0"/>
              <a:t>•&gt; 20ms: poor</a:t>
            </a:r>
            <a:endParaRPr lang="de-DE" dirty="0"/>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Verdana" pitchFamily="34" charset="0"/>
                <a:ea typeface="+mn-ea"/>
                <a:cs typeface="+mn-cs"/>
              </a:rPr>
              <a:t>SQL Server Performance Tuning and Optimization</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B1E8BCC-E5A2-4E09-B217-0632DC6560A8}" type="slidenum">
              <a:rPr kumimoji="0" lang="en-US" sz="900" b="1"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900" b="1"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2438956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35</a:t>
            </a:fld>
            <a:endParaRPr lang="en-US"/>
          </a:p>
        </p:txBody>
      </p:sp>
    </p:spTree>
    <p:extLst>
      <p:ext uri="{BB962C8B-B14F-4D97-AF65-F5344CB8AC3E}">
        <p14:creationId xmlns:p14="http://schemas.microsoft.com/office/powerpoint/2010/main" val="25747311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You should expect some waits on a busy system. This is completely normal and doesn't necessarily translate into a performance issue. Wait events become a problem if they tend to be consistently long over a significant period of time. For example, waits that take few milliseconds over a 2 hour monitoring window are not concerning. Those waits taking over 15 minutes over a 2 hour monitoring window should be investigated more closely. </a:t>
            </a:r>
            <a:endParaRPr lang="de-DE" dirty="0"/>
          </a:p>
        </p:txBody>
      </p:sp>
      <p:sp>
        <p:nvSpPr>
          <p:cNvPr id="4" name="Footer Placeholder 3"/>
          <p:cNvSpPr>
            <a:spLocks noGrp="1"/>
          </p:cNvSpPr>
          <p:nvPr>
            <p:ph type="ftr" sz="quarter" idx="4"/>
          </p:nvPr>
        </p:nvSpPr>
        <p:spPr/>
        <p:txBody>
          <a:bodyPr/>
          <a:lstStyle/>
          <a:p>
            <a:r>
              <a:rPr lang="en-US"/>
              <a:t>SQL Server Performance Tuning and Optimization</a:t>
            </a:r>
          </a:p>
        </p:txBody>
      </p:sp>
      <p:sp>
        <p:nvSpPr>
          <p:cNvPr id="5" name="Slide Number Placeholder 4"/>
          <p:cNvSpPr>
            <a:spLocks noGrp="1"/>
          </p:cNvSpPr>
          <p:nvPr>
            <p:ph type="sldNum" sz="quarter" idx="5"/>
          </p:nvPr>
        </p:nvSpPr>
        <p:spPr/>
        <p:txBody>
          <a:bodyPr/>
          <a:lstStyle/>
          <a:p>
            <a:fld id="{7B1E8BCC-E5A2-4E09-B217-0632DC6560A8}" type="slidenum">
              <a:rPr lang="en-US" smtClean="0"/>
              <a:pPr/>
              <a:t>36</a:t>
            </a:fld>
            <a:endParaRPr lang="en-US"/>
          </a:p>
        </p:txBody>
      </p:sp>
    </p:spTree>
    <p:extLst>
      <p:ext uri="{BB962C8B-B14F-4D97-AF65-F5344CB8AC3E}">
        <p14:creationId xmlns:p14="http://schemas.microsoft.com/office/powerpoint/2010/main" val="7358617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4"/>
          </p:nvPr>
        </p:nvSpPr>
        <p:spPr/>
        <p:txBody>
          <a:bodyPr/>
          <a:lstStyle/>
          <a:p>
            <a:r>
              <a:rPr lang="en-US"/>
              <a:t>SQL Server Performance Tuning and Optimization</a:t>
            </a:r>
          </a:p>
        </p:txBody>
      </p:sp>
      <p:sp>
        <p:nvSpPr>
          <p:cNvPr id="5" name="Slide Number Placeholder 4"/>
          <p:cNvSpPr>
            <a:spLocks noGrp="1"/>
          </p:cNvSpPr>
          <p:nvPr>
            <p:ph type="sldNum" sz="quarter" idx="5"/>
          </p:nvPr>
        </p:nvSpPr>
        <p:spPr/>
        <p:txBody>
          <a:bodyPr/>
          <a:lstStyle/>
          <a:p>
            <a:fld id="{7B1E8BCC-E5A2-4E09-B217-0632DC6560A8}" type="slidenum">
              <a:rPr lang="en-US" smtClean="0"/>
              <a:pPr/>
              <a:t>37</a:t>
            </a:fld>
            <a:endParaRPr lang="en-US"/>
          </a:p>
        </p:txBody>
      </p:sp>
    </p:spTree>
    <p:extLst>
      <p:ext uri="{BB962C8B-B14F-4D97-AF65-F5344CB8AC3E}">
        <p14:creationId xmlns:p14="http://schemas.microsoft.com/office/powerpoint/2010/main" val="447283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Reference: </a:t>
            </a:r>
            <a:r>
              <a:rPr lang="en-US" dirty="0" err="1"/>
              <a:t>sys.dm_os_wait_stats</a:t>
            </a:r>
            <a:endParaRPr lang="en-US" dirty="0"/>
          </a:p>
          <a:p>
            <a:r>
              <a:rPr lang="en-US" dirty="0"/>
              <a:t>http://msdn.microsoft.com/de-de/library/ms179984.aspx</a:t>
            </a:r>
          </a:p>
          <a:p>
            <a:endParaRPr lang="en-US" dirty="0"/>
          </a:p>
          <a:p>
            <a:r>
              <a:rPr lang="en-US" dirty="0"/>
              <a:t>Specific types of wait times during query execution can indicate bottlenecks or stall points within the query. Similarly, high wait times, or wait counts server wide can indicate bottlenecks or hot spots in interaction query interactions within the server instance. For example, lock waits indicate data contention by queries; page IO latch waits indicate slow IO response times; page latch update waits indicate incorrect file layout.</a:t>
            </a:r>
          </a:p>
          <a:p>
            <a:endParaRPr lang="en-US" dirty="0"/>
          </a:p>
          <a:p>
            <a:r>
              <a:rPr lang="en-US" sz="1200" kern="1200" dirty="0">
                <a:solidFill>
                  <a:schemeClr val="tx1"/>
                </a:solidFill>
                <a:effectLst/>
                <a:latin typeface="Arial" charset="0"/>
                <a:ea typeface="+mn-ea"/>
                <a:cs typeface="+mn-cs"/>
              </a:rPr>
              <a:t>A </a:t>
            </a:r>
            <a:r>
              <a:rPr lang="en-US" sz="1200" b="1" kern="1200" dirty="0">
                <a:solidFill>
                  <a:schemeClr val="tx1"/>
                </a:solidFill>
                <a:effectLst/>
                <a:latin typeface="Arial" charset="0"/>
                <a:ea typeface="+mn-ea"/>
                <a:cs typeface="+mn-cs"/>
              </a:rPr>
              <a:t>latch is in essence a "lightweight lock"</a:t>
            </a:r>
            <a:r>
              <a:rPr lang="en-US" sz="1200" kern="1200" dirty="0">
                <a:solidFill>
                  <a:schemeClr val="tx1"/>
                </a:solidFill>
                <a:effectLst/>
                <a:latin typeface="Arial" charset="0"/>
                <a:ea typeface="+mn-ea"/>
                <a:cs typeface="+mn-cs"/>
              </a:rPr>
              <a:t>. From a technical perspective, a latch is a lightweight, short-term synchronization object (for those who like technical jargon). A latch acts like a lock, in that its purpose is to prevent data from changing unexpectedly. For example, when a row of data is being moved from the buffer to the SQL Server storage engine, a latch is used by SQL Server during this move (which is very quick indeed) to prevent the data in the row from being changed during this very short time period. This not only applies to rows of data, but to index information as well, as it is retrieved by SQL Server.</a:t>
            </a:r>
          </a:p>
          <a:p>
            <a:r>
              <a:rPr lang="en-US" sz="1200" kern="1200" dirty="0">
                <a:solidFill>
                  <a:schemeClr val="tx1"/>
                </a:solidFill>
                <a:effectLst/>
                <a:latin typeface="Arial" charset="0"/>
                <a:ea typeface="+mn-ea"/>
                <a:cs typeface="+mn-cs"/>
              </a:rPr>
              <a:t>Just like a lock, a latch can prevent SQL Server from accessing rows in a database, which can hurt performance. Because of this, you want to minimize latch time.</a:t>
            </a:r>
          </a:p>
          <a:p>
            <a:r>
              <a:rPr lang="en-US" sz="1200" kern="1200" dirty="0">
                <a:solidFill>
                  <a:schemeClr val="tx1"/>
                </a:solidFill>
                <a:effectLst/>
                <a:latin typeface="Arial" charset="0"/>
                <a:ea typeface="+mn-ea"/>
                <a:cs typeface="+mn-cs"/>
              </a:rPr>
              <a:t>SQL Server provides three different ways to measure latch activity. They include:</a:t>
            </a:r>
          </a:p>
          <a:p>
            <a:endParaRPr lang="en-US" sz="1200" i="1" kern="1200" dirty="0">
              <a:solidFill>
                <a:schemeClr val="tx1"/>
              </a:solidFill>
              <a:effectLst/>
              <a:latin typeface="Arial" charset="0"/>
              <a:ea typeface="+mn-ea"/>
              <a:cs typeface="+mn-cs"/>
            </a:endParaRPr>
          </a:p>
          <a:p>
            <a:r>
              <a:rPr lang="en-US" sz="1200" i="1" kern="1200" dirty="0">
                <a:solidFill>
                  <a:schemeClr val="tx1"/>
                </a:solidFill>
                <a:effectLst/>
                <a:latin typeface="Arial" charset="0"/>
                <a:ea typeface="+mn-ea"/>
                <a:cs typeface="+mn-cs"/>
              </a:rPr>
              <a:t>Average Latch Wait Time (</a:t>
            </a:r>
            <a:r>
              <a:rPr lang="en-US" sz="1200" i="1" kern="1200" dirty="0" err="1">
                <a:solidFill>
                  <a:schemeClr val="tx1"/>
                </a:solidFill>
                <a:effectLst/>
                <a:latin typeface="Arial" charset="0"/>
                <a:ea typeface="+mn-ea"/>
                <a:cs typeface="+mn-cs"/>
              </a:rPr>
              <a:t>ms</a:t>
            </a:r>
            <a:r>
              <a:rPr lang="en-US" sz="1200" i="1" kern="1200" dirty="0">
                <a:solidFill>
                  <a:schemeClr val="tx1"/>
                </a:solidFill>
                <a:effectLst/>
                <a:latin typeface="Arial" charset="0"/>
                <a:ea typeface="+mn-ea"/>
                <a:cs typeface="+mn-cs"/>
              </a:rPr>
              <a:t>)</a:t>
            </a:r>
            <a:r>
              <a:rPr lang="en-US" sz="1200" kern="1200" dirty="0">
                <a:solidFill>
                  <a:schemeClr val="tx1"/>
                </a:solidFill>
                <a:effectLst/>
                <a:latin typeface="Arial" charset="0"/>
                <a:ea typeface="+mn-ea"/>
                <a:cs typeface="+mn-cs"/>
              </a:rPr>
              <a:t>: The wait time (in milliseconds) for latch requests that have to wait. Note here that this is a measurement for only those latches whose requests had to wait. In many cases, there is no wait. So keep in mind that this figure only applies for those latches that had to wait, not all latches.</a:t>
            </a:r>
          </a:p>
          <a:p>
            <a:endParaRPr lang="en-US" sz="1200" i="1" kern="1200" dirty="0">
              <a:solidFill>
                <a:schemeClr val="tx1"/>
              </a:solidFill>
              <a:effectLst/>
              <a:latin typeface="Arial" charset="0"/>
              <a:ea typeface="+mn-ea"/>
              <a:cs typeface="+mn-cs"/>
            </a:endParaRPr>
          </a:p>
          <a:p>
            <a:r>
              <a:rPr lang="en-US" sz="1200" i="1" kern="1200" dirty="0">
                <a:solidFill>
                  <a:schemeClr val="tx1"/>
                </a:solidFill>
                <a:effectLst/>
                <a:latin typeface="Arial" charset="0"/>
                <a:ea typeface="+mn-ea"/>
                <a:cs typeface="+mn-cs"/>
              </a:rPr>
              <a:t>Latch Waits/sec</a:t>
            </a:r>
            <a:r>
              <a:rPr lang="en-US" sz="1200" kern="1200" dirty="0">
                <a:solidFill>
                  <a:schemeClr val="tx1"/>
                </a:solidFill>
                <a:effectLst/>
                <a:latin typeface="Arial" charset="0"/>
                <a:ea typeface="+mn-ea"/>
                <a:cs typeface="+mn-cs"/>
              </a:rPr>
              <a:t>: This is the number of latch requests that could not be granted immediately. In other words, these are the amount of latches, in a one second period, that had to wait. So these are the latches measured by Average Latch Wait Time (</a:t>
            </a:r>
            <a:r>
              <a:rPr lang="en-US" sz="1200" kern="1200" dirty="0" err="1">
                <a:solidFill>
                  <a:schemeClr val="tx1"/>
                </a:solidFill>
                <a:effectLst/>
                <a:latin typeface="Arial" charset="0"/>
                <a:ea typeface="+mn-ea"/>
                <a:cs typeface="+mn-cs"/>
              </a:rPr>
              <a:t>ms</a:t>
            </a:r>
            <a:r>
              <a:rPr lang="en-US" sz="1200" kern="1200" dirty="0">
                <a:solidFill>
                  <a:schemeClr val="tx1"/>
                </a:solidFill>
                <a:effectLst/>
                <a:latin typeface="Arial" charset="0"/>
                <a:ea typeface="+mn-ea"/>
                <a:cs typeface="+mn-cs"/>
              </a:rPr>
              <a:t>).</a:t>
            </a:r>
          </a:p>
          <a:p>
            <a:endParaRPr lang="en-US" sz="1200" i="1" kern="1200" dirty="0">
              <a:solidFill>
                <a:schemeClr val="tx1"/>
              </a:solidFill>
              <a:effectLst/>
              <a:latin typeface="Arial" charset="0"/>
              <a:ea typeface="+mn-ea"/>
              <a:cs typeface="+mn-cs"/>
            </a:endParaRPr>
          </a:p>
          <a:p>
            <a:r>
              <a:rPr lang="en-US" sz="1200" i="1" kern="1200" dirty="0">
                <a:solidFill>
                  <a:schemeClr val="tx1"/>
                </a:solidFill>
                <a:effectLst/>
                <a:latin typeface="Arial" charset="0"/>
                <a:ea typeface="+mn-ea"/>
                <a:cs typeface="+mn-cs"/>
              </a:rPr>
              <a:t>Total Latch Wait Time (</a:t>
            </a:r>
            <a:r>
              <a:rPr lang="en-US" sz="1200" i="1" kern="1200" dirty="0" err="1">
                <a:solidFill>
                  <a:schemeClr val="tx1"/>
                </a:solidFill>
                <a:effectLst/>
                <a:latin typeface="Arial" charset="0"/>
                <a:ea typeface="+mn-ea"/>
                <a:cs typeface="+mn-cs"/>
              </a:rPr>
              <a:t>ms</a:t>
            </a:r>
            <a:r>
              <a:rPr lang="en-US" sz="1200" i="1" kern="1200" dirty="0">
                <a:solidFill>
                  <a:schemeClr val="tx1"/>
                </a:solidFill>
                <a:effectLst/>
                <a:latin typeface="Arial" charset="0"/>
                <a:ea typeface="+mn-ea"/>
                <a:cs typeface="+mn-cs"/>
              </a:rPr>
              <a:t>)</a:t>
            </a:r>
            <a:r>
              <a:rPr lang="en-US" sz="1200" kern="1200" dirty="0">
                <a:solidFill>
                  <a:schemeClr val="tx1"/>
                </a:solidFill>
                <a:effectLst/>
                <a:latin typeface="Arial" charset="0"/>
                <a:ea typeface="+mn-ea"/>
                <a:cs typeface="+mn-cs"/>
              </a:rPr>
              <a:t>: This is the total latch wait time (in milliseconds) for latch requests in the last second. In essence, this is the two above numbers multiplied appropriately for the most recent second.</a:t>
            </a:r>
          </a:p>
          <a:p>
            <a:r>
              <a:rPr lang="en-US" sz="1200" kern="1200" dirty="0">
                <a:solidFill>
                  <a:schemeClr val="tx1"/>
                </a:solidFill>
                <a:effectLst/>
                <a:latin typeface="Arial" charset="0"/>
                <a:ea typeface="+mn-ea"/>
                <a:cs typeface="+mn-cs"/>
              </a:rPr>
              <a:t>When reading these figures, be sure you have read the scale on Performance Monitor correctly. The scale can change from counter to counter, and this is can be confusing if you don't compare apples to apples.</a:t>
            </a:r>
          </a:p>
          <a:p>
            <a:r>
              <a:rPr lang="en-US" sz="1200" kern="1200" dirty="0">
                <a:solidFill>
                  <a:schemeClr val="tx1"/>
                </a:solidFill>
                <a:effectLst/>
                <a:latin typeface="Arial" charset="0"/>
                <a:ea typeface="+mn-ea"/>
                <a:cs typeface="+mn-cs"/>
              </a:rPr>
              <a:t>Based on my experience, the Average Latch Wait Time (</a:t>
            </a:r>
            <a:r>
              <a:rPr lang="en-US" sz="1200" kern="1200" dirty="0" err="1">
                <a:solidFill>
                  <a:schemeClr val="tx1"/>
                </a:solidFill>
                <a:effectLst/>
                <a:latin typeface="Arial" charset="0"/>
                <a:ea typeface="+mn-ea"/>
                <a:cs typeface="+mn-cs"/>
              </a:rPr>
              <a:t>ms</a:t>
            </a:r>
            <a:r>
              <a:rPr lang="en-US" sz="1200" kern="1200" dirty="0">
                <a:solidFill>
                  <a:schemeClr val="tx1"/>
                </a:solidFill>
                <a:effectLst/>
                <a:latin typeface="Arial" charset="0"/>
                <a:ea typeface="+mn-ea"/>
                <a:cs typeface="+mn-cs"/>
              </a:rPr>
              <a:t>) counter will remain fairly constant over time, while you may see huge fluctuations in the other two counters, depending on what SQL Server is doing.</a:t>
            </a:r>
          </a:p>
          <a:p>
            <a:r>
              <a:rPr lang="en-US" sz="1200" kern="1200" dirty="0">
                <a:solidFill>
                  <a:schemeClr val="tx1"/>
                </a:solidFill>
                <a:effectLst/>
                <a:latin typeface="Arial" charset="0"/>
                <a:ea typeface="+mn-ea"/>
                <a:cs typeface="+mn-cs"/>
              </a:rPr>
              <a:t>Because each server is somewhat different, latch activity is different on each server. </a:t>
            </a:r>
            <a:r>
              <a:rPr lang="en-US" sz="1200" kern="1200" dirty="0" err="1">
                <a:solidFill>
                  <a:schemeClr val="tx1"/>
                </a:solidFill>
                <a:effectLst/>
                <a:latin typeface="Arial" charset="0"/>
                <a:ea typeface="+mn-ea"/>
                <a:cs typeface="+mn-cs"/>
              </a:rPr>
              <a:t>Tt</a:t>
            </a:r>
            <a:r>
              <a:rPr lang="en-US" sz="1200" kern="1200" dirty="0">
                <a:solidFill>
                  <a:schemeClr val="tx1"/>
                </a:solidFill>
                <a:effectLst/>
                <a:latin typeface="Arial" charset="0"/>
                <a:ea typeface="+mn-ea"/>
                <a:cs typeface="+mn-cs"/>
              </a:rPr>
              <a:t> is a good idea to get baseline numbers for each of these counters for your typical workload. This will allow you to compare "typical" latch activity against what is happening right now, letting you know if latch activity is higher or lower than "typical".</a:t>
            </a:r>
          </a:p>
          <a:p>
            <a:r>
              <a:rPr lang="en-US" sz="1200" kern="1200" dirty="0">
                <a:solidFill>
                  <a:schemeClr val="tx1"/>
                </a:solidFill>
                <a:effectLst/>
                <a:latin typeface="Arial" charset="0"/>
                <a:ea typeface="+mn-ea"/>
                <a:cs typeface="+mn-cs"/>
              </a:rPr>
              <a:t>If latch activity is higher than expected, this often indicates one of two potential problems. First, it may mean your SQL Server could use more memory. If latch activity is high, check to see what your buffer cache hit ratio is. If it is below 99%, your server could probably benefit from more RAM. If the hit ratio is above 99%, then it could be the I/O system that is contributing to the problem, and a faster I/O system might benefit your server's performance.</a:t>
            </a:r>
          </a:p>
          <a:p>
            <a:r>
              <a:rPr lang="en-US" sz="1200" kern="1200" dirty="0">
                <a:solidFill>
                  <a:schemeClr val="tx1"/>
                </a:solidFill>
                <a:effectLst/>
                <a:latin typeface="Arial" charset="0"/>
                <a:ea typeface="+mn-ea"/>
                <a:cs typeface="+mn-cs"/>
              </a:rPr>
              <a:t>If you really like to get your hands dirty, here are a couple of commands you might want to experiment with to learn more about latching behavior of your software.</a:t>
            </a:r>
          </a:p>
          <a:p>
            <a:r>
              <a:rPr lang="en-US" sz="1200" kern="1200" dirty="0">
                <a:solidFill>
                  <a:schemeClr val="tx1"/>
                </a:solidFill>
                <a:effectLst/>
                <a:latin typeface="Arial" charset="0"/>
                <a:ea typeface="+mn-ea"/>
                <a:cs typeface="+mn-cs"/>
              </a:rPr>
              <a:t>SELECT * FROM SYSPROCESSES WHERE </a:t>
            </a:r>
            <a:r>
              <a:rPr lang="en-US" sz="1200" kern="1200" dirty="0" err="1">
                <a:solidFill>
                  <a:schemeClr val="tx1"/>
                </a:solidFill>
                <a:effectLst/>
                <a:latin typeface="Arial" charset="0"/>
                <a:ea typeface="+mn-ea"/>
                <a:cs typeface="+mn-cs"/>
              </a:rPr>
              <a:t>waittime</a:t>
            </a:r>
            <a:r>
              <a:rPr lang="en-US" sz="1200" kern="1200" dirty="0">
                <a:solidFill>
                  <a:schemeClr val="tx1"/>
                </a:solidFill>
                <a:effectLst/>
                <a:latin typeface="Arial" charset="0"/>
                <a:ea typeface="+mn-ea"/>
                <a:cs typeface="+mn-cs"/>
              </a:rPr>
              <a:t>&gt;0 and </a:t>
            </a:r>
            <a:r>
              <a:rPr lang="en-US" sz="1200" kern="1200" dirty="0" err="1">
                <a:solidFill>
                  <a:schemeClr val="tx1"/>
                </a:solidFill>
                <a:effectLst/>
                <a:latin typeface="Arial" charset="0"/>
                <a:ea typeface="+mn-ea"/>
                <a:cs typeface="+mn-cs"/>
              </a:rPr>
              <a:t>spid</a:t>
            </a:r>
            <a:r>
              <a:rPr lang="en-US" sz="1200" kern="1200" dirty="0">
                <a:solidFill>
                  <a:schemeClr val="tx1"/>
                </a:solidFill>
                <a:effectLst/>
                <a:latin typeface="Arial" charset="0"/>
                <a:ea typeface="+mn-ea"/>
                <a:cs typeface="+mn-cs"/>
              </a:rPr>
              <a:t>&gt;50</a:t>
            </a:r>
          </a:p>
          <a:p>
            <a:r>
              <a:rPr lang="en-US" sz="1200" kern="1200" dirty="0">
                <a:solidFill>
                  <a:schemeClr val="tx1"/>
                </a:solidFill>
                <a:effectLst/>
                <a:latin typeface="Arial" charset="0"/>
                <a:ea typeface="+mn-ea"/>
                <a:cs typeface="+mn-cs"/>
              </a:rPr>
              <a:t>This query will display currently existing SPIDs that are waiting, along with the </a:t>
            </a:r>
            <a:r>
              <a:rPr lang="en-US" sz="1200" kern="1200" dirty="0" err="1">
                <a:solidFill>
                  <a:schemeClr val="tx1"/>
                </a:solidFill>
                <a:effectLst/>
                <a:latin typeface="Arial" charset="0"/>
                <a:ea typeface="+mn-ea"/>
                <a:cs typeface="+mn-cs"/>
              </a:rPr>
              <a:t>waittype</a:t>
            </a:r>
            <a:r>
              <a:rPr lang="en-US" sz="1200" kern="1200" dirty="0">
                <a:solidFill>
                  <a:schemeClr val="tx1"/>
                </a:solidFill>
                <a:effectLst/>
                <a:latin typeface="Arial" charset="0"/>
                <a:ea typeface="+mn-ea"/>
                <a:cs typeface="+mn-cs"/>
              </a:rPr>
              <a:t>, </a:t>
            </a:r>
            <a:r>
              <a:rPr lang="en-US" sz="1200" kern="1200" dirty="0" err="1">
                <a:solidFill>
                  <a:schemeClr val="tx1"/>
                </a:solidFill>
                <a:effectLst/>
                <a:latin typeface="Arial" charset="0"/>
                <a:ea typeface="+mn-ea"/>
                <a:cs typeface="+mn-cs"/>
              </a:rPr>
              <a:t>waittime</a:t>
            </a:r>
            <a:r>
              <a:rPr lang="en-US" sz="1200" kern="1200" dirty="0">
                <a:solidFill>
                  <a:schemeClr val="tx1"/>
                </a:solidFill>
                <a:effectLst/>
                <a:latin typeface="Arial" charset="0"/>
                <a:ea typeface="+mn-ea"/>
                <a:cs typeface="+mn-cs"/>
              </a:rPr>
              <a:t>, </a:t>
            </a:r>
            <a:r>
              <a:rPr lang="en-US" sz="1200" kern="1200" dirty="0" err="1">
                <a:solidFill>
                  <a:schemeClr val="tx1"/>
                </a:solidFill>
                <a:effectLst/>
                <a:latin typeface="Arial" charset="0"/>
                <a:ea typeface="+mn-ea"/>
                <a:cs typeface="+mn-cs"/>
              </a:rPr>
              <a:t>lastwaittype</a:t>
            </a:r>
            <a:r>
              <a:rPr lang="en-US" sz="1200" kern="1200" dirty="0">
                <a:solidFill>
                  <a:schemeClr val="tx1"/>
                </a:solidFill>
                <a:effectLst/>
                <a:latin typeface="Arial" charset="0"/>
                <a:ea typeface="+mn-ea"/>
                <a:cs typeface="+mn-cs"/>
              </a:rPr>
              <a:t>, and </a:t>
            </a:r>
            <a:r>
              <a:rPr lang="en-US" sz="1200" kern="1200" dirty="0" err="1">
                <a:solidFill>
                  <a:schemeClr val="tx1"/>
                </a:solidFill>
                <a:effectLst/>
                <a:latin typeface="Arial" charset="0"/>
                <a:ea typeface="+mn-ea"/>
                <a:cs typeface="+mn-cs"/>
              </a:rPr>
              <a:t>waitresource</a:t>
            </a:r>
            <a:r>
              <a:rPr lang="en-US" sz="1200" kern="1200" dirty="0">
                <a:solidFill>
                  <a:schemeClr val="tx1"/>
                </a:solidFill>
                <a:effectLst/>
                <a:latin typeface="Arial" charset="0"/>
                <a:ea typeface="+mn-ea"/>
                <a:cs typeface="+mn-cs"/>
              </a:rPr>
              <a:t>. The </a:t>
            </a:r>
            <a:r>
              <a:rPr lang="en-US" sz="1200" kern="1200" dirty="0" err="1">
                <a:solidFill>
                  <a:schemeClr val="tx1"/>
                </a:solidFill>
                <a:effectLst/>
                <a:latin typeface="Arial" charset="0"/>
                <a:ea typeface="+mn-ea"/>
                <a:cs typeface="+mn-cs"/>
              </a:rPr>
              <a:t>lastwaittype</a:t>
            </a:r>
            <a:r>
              <a:rPr lang="en-US" sz="1200" kern="1200" dirty="0">
                <a:solidFill>
                  <a:schemeClr val="tx1"/>
                </a:solidFill>
                <a:effectLst/>
                <a:latin typeface="Arial" charset="0"/>
                <a:ea typeface="+mn-ea"/>
                <a:cs typeface="+mn-cs"/>
              </a:rPr>
              <a:t> and </a:t>
            </a:r>
            <a:r>
              <a:rPr lang="en-US" sz="1200" kern="1200" dirty="0" err="1">
                <a:solidFill>
                  <a:schemeClr val="tx1"/>
                </a:solidFill>
                <a:effectLst/>
                <a:latin typeface="Arial" charset="0"/>
                <a:ea typeface="+mn-ea"/>
                <a:cs typeface="+mn-cs"/>
              </a:rPr>
              <a:t>waitresource</a:t>
            </a:r>
            <a:r>
              <a:rPr lang="en-US" sz="1200" kern="1200" dirty="0">
                <a:solidFill>
                  <a:schemeClr val="tx1"/>
                </a:solidFill>
                <a:effectLst/>
                <a:latin typeface="Arial" charset="0"/>
                <a:ea typeface="+mn-ea"/>
                <a:cs typeface="+mn-cs"/>
              </a:rPr>
              <a:t> tells you what your latch type, and the </a:t>
            </a:r>
            <a:r>
              <a:rPr lang="en-US" sz="1200" kern="1200" dirty="0" err="1">
                <a:solidFill>
                  <a:schemeClr val="tx1"/>
                </a:solidFill>
                <a:effectLst/>
                <a:latin typeface="Arial" charset="0"/>
                <a:ea typeface="+mn-ea"/>
                <a:cs typeface="+mn-cs"/>
              </a:rPr>
              <a:t>waitresource</a:t>
            </a:r>
            <a:r>
              <a:rPr lang="en-US" sz="1200" kern="1200" dirty="0">
                <a:solidFill>
                  <a:schemeClr val="tx1"/>
                </a:solidFill>
                <a:effectLst/>
                <a:latin typeface="Arial" charset="0"/>
                <a:ea typeface="+mn-ea"/>
                <a:cs typeface="+mn-cs"/>
              </a:rPr>
              <a:t> will tell you what object the SPID is waiting on. When you run it, you may not get any results because there are no waiting </a:t>
            </a:r>
            <a:r>
              <a:rPr lang="en-US" sz="1200" kern="1200" dirty="0" err="1">
                <a:solidFill>
                  <a:schemeClr val="tx1"/>
                </a:solidFill>
                <a:effectLst/>
                <a:latin typeface="Arial" charset="0"/>
                <a:ea typeface="+mn-ea"/>
                <a:cs typeface="+mn-cs"/>
              </a:rPr>
              <a:t>occuring</a:t>
            </a:r>
            <a:r>
              <a:rPr lang="en-US" sz="1200" kern="1200" dirty="0">
                <a:solidFill>
                  <a:schemeClr val="tx1"/>
                </a:solidFill>
                <a:effectLst/>
                <a:latin typeface="Arial" charset="0"/>
                <a:ea typeface="+mn-ea"/>
                <a:cs typeface="+mn-cs"/>
              </a:rPr>
              <a:t> at the time you ran the query. But if you run the query over and over, you will eventually get some results.</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DBCC </a:t>
            </a:r>
            <a:r>
              <a:rPr lang="en-US" sz="1200" kern="1200" dirty="0" err="1">
                <a:solidFill>
                  <a:schemeClr val="tx1"/>
                </a:solidFill>
                <a:effectLst/>
                <a:latin typeface="Arial" charset="0"/>
                <a:ea typeface="+mn-ea"/>
                <a:cs typeface="+mn-cs"/>
              </a:rPr>
              <a:t>SQLPerf</a:t>
            </a:r>
            <a:r>
              <a:rPr lang="en-US" sz="1200" kern="1200" dirty="0">
                <a:solidFill>
                  <a:schemeClr val="tx1"/>
                </a:solidFill>
                <a:effectLst/>
                <a:latin typeface="Arial" charset="0"/>
                <a:ea typeface="+mn-ea"/>
                <a:cs typeface="+mn-cs"/>
              </a:rPr>
              <a:t> (</a:t>
            </a:r>
            <a:r>
              <a:rPr lang="en-US" sz="1200" kern="1200" dirty="0" err="1">
                <a:solidFill>
                  <a:schemeClr val="tx1"/>
                </a:solidFill>
                <a:effectLst/>
                <a:latin typeface="Arial" charset="0"/>
                <a:ea typeface="+mn-ea"/>
                <a:cs typeface="+mn-cs"/>
              </a:rPr>
              <a:t>waitstats</a:t>
            </a:r>
            <a:r>
              <a:rPr lang="en-US" sz="1200" kern="1200" dirty="0">
                <a:solidFill>
                  <a:schemeClr val="tx1"/>
                </a:solidFill>
                <a:effectLst/>
                <a:latin typeface="Arial" charset="0"/>
                <a:ea typeface="+mn-ea"/>
                <a:cs typeface="+mn-cs"/>
              </a:rPr>
              <a:t>, clear) --clears stats </a:t>
            </a:r>
            <a:br>
              <a:rPr lang="en-US" sz="1200" kern="1200" dirty="0">
                <a:solidFill>
                  <a:schemeClr val="tx1"/>
                </a:solidFill>
                <a:effectLst/>
                <a:latin typeface="Arial" charset="0"/>
                <a:ea typeface="+mn-ea"/>
                <a:cs typeface="+mn-cs"/>
              </a:rPr>
            </a:br>
            <a:r>
              <a:rPr lang="en-US" sz="1200" kern="1200" dirty="0">
                <a:solidFill>
                  <a:schemeClr val="tx1"/>
                </a:solidFill>
                <a:effectLst/>
                <a:latin typeface="Arial" charset="0"/>
                <a:ea typeface="+mn-ea"/>
                <a:cs typeface="+mn-cs"/>
              </a:rPr>
              <a:t>DBCC </a:t>
            </a:r>
            <a:r>
              <a:rPr lang="en-US" sz="1200" kern="1200" dirty="0" err="1">
                <a:solidFill>
                  <a:schemeClr val="tx1"/>
                </a:solidFill>
                <a:effectLst/>
                <a:latin typeface="Arial" charset="0"/>
                <a:ea typeface="+mn-ea"/>
                <a:cs typeface="+mn-cs"/>
              </a:rPr>
              <a:t>SQLPerf</a:t>
            </a:r>
            <a:r>
              <a:rPr lang="en-US" sz="1200" kern="1200" dirty="0">
                <a:solidFill>
                  <a:schemeClr val="tx1"/>
                </a:solidFill>
                <a:effectLst/>
                <a:latin typeface="Arial" charset="0"/>
                <a:ea typeface="+mn-ea"/>
                <a:cs typeface="+mn-cs"/>
              </a:rPr>
              <a:t> (</a:t>
            </a:r>
            <a:r>
              <a:rPr lang="en-US" sz="1200" kern="1200" dirty="0" err="1">
                <a:solidFill>
                  <a:schemeClr val="tx1"/>
                </a:solidFill>
                <a:effectLst/>
                <a:latin typeface="Arial" charset="0"/>
                <a:ea typeface="+mn-ea"/>
                <a:cs typeface="+mn-cs"/>
              </a:rPr>
              <a:t>waitstats</a:t>
            </a:r>
            <a:r>
              <a:rPr lang="en-US" sz="1200" kern="1200" dirty="0">
                <a:solidFill>
                  <a:schemeClr val="tx1"/>
                </a:solidFill>
                <a:effectLst/>
                <a:latin typeface="Arial" charset="0"/>
                <a:ea typeface="+mn-ea"/>
                <a:cs typeface="+mn-cs"/>
              </a:rPr>
              <a:t>) --give you stats as of the last clear (or SQL Server service restart)</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This query displays the current latches (among other stuff), along with their Wait Type and Wait Time. You may first want to clear the stats, then run DBCC </a:t>
            </a:r>
            <a:r>
              <a:rPr lang="en-US" sz="1200" kern="1200" dirty="0" err="1">
                <a:solidFill>
                  <a:schemeClr val="tx1"/>
                </a:solidFill>
                <a:effectLst/>
                <a:latin typeface="Arial" charset="0"/>
                <a:ea typeface="+mn-ea"/>
                <a:cs typeface="+mn-cs"/>
              </a:rPr>
              <a:t>SQLPerf</a:t>
            </a:r>
            <a:r>
              <a:rPr lang="en-US" sz="1200" kern="1200" dirty="0">
                <a:solidFill>
                  <a:schemeClr val="tx1"/>
                </a:solidFill>
                <a:effectLst/>
                <a:latin typeface="Arial" charset="0"/>
                <a:ea typeface="+mn-ea"/>
                <a:cs typeface="+mn-cs"/>
              </a:rPr>
              <a:t> (</a:t>
            </a:r>
            <a:r>
              <a:rPr lang="en-US" sz="1200" kern="1200" dirty="0" err="1">
                <a:solidFill>
                  <a:schemeClr val="tx1"/>
                </a:solidFill>
                <a:effectLst/>
                <a:latin typeface="Arial" charset="0"/>
                <a:ea typeface="+mn-ea"/>
                <a:cs typeface="+mn-cs"/>
              </a:rPr>
              <a:t>waitstats</a:t>
            </a:r>
            <a:r>
              <a:rPr lang="en-US" sz="1200" kern="1200" dirty="0">
                <a:solidFill>
                  <a:schemeClr val="tx1"/>
                </a:solidFill>
                <a:effectLst/>
                <a:latin typeface="Arial" charset="0"/>
                <a:ea typeface="+mn-ea"/>
                <a:cs typeface="+mn-cs"/>
              </a:rPr>
              <a:t>) periodically over a short time period to see what latches are taking the most time.</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SQL Server performs faster and with less resources if it can retrieve data from the buffer cache instead of reading it from disk. In some cases, memory intensive operations can force data pages out of the cache before they ideally should be flushed out. This can occur if the buffer cache is not large enough and the memory intensive operation needs more buffer space to work with. When this happens, the data pages that were flushed out to make extra room must again be read from disk, hurting performance.</a:t>
            </a:r>
          </a:p>
          <a:p>
            <a:r>
              <a:rPr lang="en-US" sz="1200" kern="1200" dirty="0">
                <a:solidFill>
                  <a:schemeClr val="tx1"/>
                </a:solidFill>
                <a:effectLst/>
                <a:latin typeface="Arial" charset="0"/>
                <a:ea typeface="+mn-ea"/>
                <a:cs typeface="+mn-cs"/>
              </a:rPr>
              <a:t>There are three different SQL Server counters that you can watch to help determine if your SQL Server is experiencing such a problem.</a:t>
            </a:r>
          </a:p>
          <a:p>
            <a:endParaRPr lang="en-US" sz="1200" b="1" kern="1200" dirty="0">
              <a:solidFill>
                <a:schemeClr val="tx1"/>
              </a:solidFill>
              <a:effectLst/>
              <a:latin typeface="Arial" charset="0"/>
              <a:ea typeface="+mn-ea"/>
              <a:cs typeface="+mn-cs"/>
            </a:endParaRPr>
          </a:p>
          <a:p>
            <a:r>
              <a:rPr lang="en-US" b="1" dirty="0">
                <a:effectLst/>
              </a:rPr>
              <a:t>PAGEIOLATCH_DT</a:t>
            </a:r>
            <a:br>
              <a:rPr lang="en-US" dirty="0">
                <a:effectLst/>
              </a:rPr>
            </a:br>
            <a:r>
              <a:rPr lang="en-US" dirty="0">
                <a:effectLst/>
              </a:rPr>
              <a:t>Occurs when a task is waiting on a latch for a buffer that is in an I/O request. The latch request is in Destroy mode. Long waits may indicate problems with the disk subsystem.</a:t>
            </a:r>
          </a:p>
          <a:p>
            <a:endParaRPr lang="en-US" b="1" dirty="0">
              <a:effectLst/>
            </a:endParaRPr>
          </a:p>
          <a:p>
            <a:r>
              <a:rPr lang="en-US" b="1" dirty="0">
                <a:effectLst/>
              </a:rPr>
              <a:t>PAGEIOLATCH_EX</a:t>
            </a:r>
            <a:br>
              <a:rPr lang="en-US" dirty="0">
                <a:effectLst/>
              </a:rPr>
            </a:br>
            <a:r>
              <a:rPr lang="en-US" dirty="0">
                <a:effectLst/>
              </a:rPr>
              <a:t>Occurs when a task is waiting on a latch for a buffer that is in an I/O request. The latch request is in Exclusive mode. Long waits may indicate problems with the disk subsystem.</a:t>
            </a:r>
          </a:p>
          <a:p>
            <a:endParaRPr lang="en-US" b="1" dirty="0">
              <a:effectLst/>
            </a:endParaRPr>
          </a:p>
          <a:p>
            <a:r>
              <a:rPr lang="en-US" b="1" dirty="0">
                <a:effectLst/>
              </a:rPr>
              <a:t>PAGEIOLATCH_KP</a:t>
            </a:r>
            <a:br>
              <a:rPr lang="en-US" dirty="0">
                <a:effectLst/>
              </a:rPr>
            </a:br>
            <a:r>
              <a:rPr lang="en-US" dirty="0">
                <a:effectLst/>
              </a:rPr>
              <a:t>Occurs when a task is waiting on a latch for a buffer that is in an I/O request. The latch request is in Keep mode. Long waits may indicate problems with the disk subsystem.</a:t>
            </a:r>
          </a:p>
          <a:p>
            <a:endParaRPr lang="en-US" b="1" dirty="0">
              <a:effectLst/>
            </a:endParaRPr>
          </a:p>
          <a:p>
            <a:r>
              <a:rPr lang="en-US" b="1" dirty="0">
                <a:effectLst/>
              </a:rPr>
              <a:t>PAGEIOLATCH_SH</a:t>
            </a:r>
            <a:br>
              <a:rPr lang="en-US" dirty="0">
                <a:effectLst/>
              </a:rPr>
            </a:br>
            <a:r>
              <a:rPr lang="en-US" dirty="0">
                <a:effectLst/>
              </a:rPr>
              <a:t>Occurs when a task is waiting on a latch for a buffer that is in an I/O request. The latch request is in Shared mode. Long waits may indicate problems with the disk subsystem.</a:t>
            </a:r>
          </a:p>
          <a:p>
            <a:endParaRPr lang="en-US" b="1" dirty="0">
              <a:effectLst/>
            </a:endParaRPr>
          </a:p>
          <a:p>
            <a:r>
              <a:rPr lang="en-US" b="1" dirty="0">
                <a:effectLst/>
              </a:rPr>
              <a:t>PAGEIOLATCH_UP</a:t>
            </a:r>
            <a:br>
              <a:rPr lang="en-US" dirty="0">
                <a:effectLst/>
              </a:rPr>
            </a:br>
            <a:r>
              <a:rPr lang="en-US" dirty="0">
                <a:effectLst/>
              </a:rPr>
              <a:t>Occurs when a task is waiting on a latch for a buffer that is in an I/O request. The latch request is in Update mode. Long waits may indicate problems with the disk subsystem.</a:t>
            </a:r>
          </a:p>
          <a:p>
            <a:endParaRPr lang="en-US" sz="1200" b="1" kern="1200" dirty="0">
              <a:solidFill>
                <a:schemeClr val="tx1"/>
              </a:solidFill>
              <a:effectLst/>
              <a:latin typeface="Arial" charset="0"/>
              <a:ea typeface="+mn-ea"/>
              <a:cs typeface="+mn-cs"/>
            </a:endParaRPr>
          </a:p>
          <a:p>
            <a:r>
              <a:rPr lang="en-US" sz="1200" b="1" kern="1200" dirty="0">
                <a:solidFill>
                  <a:schemeClr val="tx1"/>
                </a:solidFill>
                <a:effectLst/>
                <a:latin typeface="Arial" charset="0"/>
                <a:ea typeface="+mn-ea"/>
                <a:cs typeface="+mn-cs"/>
              </a:rPr>
              <a:t>SQL Server Buffer </a:t>
            </a:r>
            <a:r>
              <a:rPr lang="en-US" sz="1200" b="1" kern="1200" dirty="0" err="1">
                <a:solidFill>
                  <a:schemeClr val="tx1"/>
                </a:solidFill>
                <a:effectLst/>
                <a:latin typeface="Arial" charset="0"/>
                <a:ea typeface="+mn-ea"/>
                <a:cs typeface="+mn-cs"/>
              </a:rPr>
              <a:t>Mgr</a:t>
            </a:r>
            <a:r>
              <a:rPr lang="en-US" sz="1200" b="1" kern="1200" dirty="0">
                <a:solidFill>
                  <a:schemeClr val="tx1"/>
                </a:solidFill>
                <a:effectLst/>
                <a:latin typeface="Arial" charset="0"/>
                <a:ea typeface="+mn-ea"/>
                <a:cs typeface="+mn-cs"/>
              </a:rPr>
              <a:t>: Page Life Expectancy</a:t>
            </a:r>
            <a:r>
              <a:rPr lang="en-US" sz="1200" kern="1200" dirty="0">
                <a:solidFill>
                  <a:schemeClr val="tx1"/>
                </a:solidFill>
                <a:effectLst/>
                <a:latin typeface="Arial" charset="0"/>
                <a:ea typeface="+mn-ea"/>
                <a:cs typeface="+mn-cs"/>
              </a:rPr>
              <a:t>: This performance monitor counter tells you, on average, how long data pages are staying in the buffer. If this value gets below 300 seconds, this is a potential indication that your SQL Server could use more memory in order to boost performance.</a:t>
            </a:r>
          </a:p>
          <a:p>
            <a:endParaRPr lang="en-US" sz="1200" b="1" kern="1200" dirty="0">
              <a:solidFill>
                <a:schemeClr val="tx1"/>
              </a:solidFill>
              <a:effectLst/>
              <a:latin typeface="Arial" charset="0"/>
              <a:ea typeface="+mn-ea"/>
              <a:cs typeface="+mn-cs"/>
            </a:endParaRPr>
          </a:p>
          <a:p>
            <a:r>
              <a:rPr lang="en-US" sz="1200" b="1" kern="1200" dirty="0">
                <a:solidFill>
                  <a:schemeClr val="tx1"/>
                </a:solidFill>
                <a:effectLst/>
                <a:latin typeface="Arial" charset="0"/>
                <a:ea typeface="+mn-ea"/>
                <a:cs typeface="+mn-cs"/>
              </a:rPr>
              <a:t>SQL Server Buffer </a:t>
            </a:r>
            <a:r>
              <a:rPr lang="en-US" sz="1200" b="1" kern="1200" dirty="0" err="1">
                <a:solidFill>
                  <a:schemeClr val="tx1"/>
                </a:solidFill>
                <a:effectLst/>
                <a:latin typeface="Arial" charset="0"/>
                <a:ea typeface="+mn-ea"/>
                <a:cs typeface="+mn-cs"/>
              </a:rPr>
              <a:t>Mgr</a:t>
            </a:r>
            <a:r>
              <a:rPr lang="en-US" sz="1200" b="1" kern="1200" dirty="0">
                <a:solidFill>
                  <a:schemeClr val="tx1"/>
                </a:solidFill>
                <a:effectLst/>
                <a:latin typeface="Arial" charset="0"/>
                <a:ea typeface="+mn-ea"/>
                <a:cs typeface="+mn-cs"/>
              </a:rPr>
              <a:t>: Lazy Writes/Sec</a:t>
            </a:r>
            <a:r>
              <a:rPr lang="en-US" sz="1200" kern="1200" dirty="0">
                <a:solidFill>
                  <a:schemeClr val="tx1"/>
                </a:solidFill>
                <a:effectLst/>
                <a:latin typeface="Arial" charset="0"/>
                <a:ea typeface="+mn-ea"/>
                <a:cs typeface="+mn-cs"/>
              </a:rPr>
              <a:t>: This counter tracks how many time a second that the Lazy Writer process is moving dirty pages from the buffer to disk in order to free up buffer space. Generally speaking, this should not be a high value, say more than 20 per second or so. Ideally, it should be close to zero. If it is zero, this indicates that your SQL Server's buffer cache is plenty big and SQL Server doesn't have to free up dirty pages, instead waiting for this to occur during regular checkpoints. If this value is high, then a need for more memory is indicated.</a:t>
            </a:r>
          </a:p>
          <a:p>
            <a:endParaRPr lang="en-US" sz="1200" b="1" kern="1200" dirty="0">
              <a:solidFill>
                <a:schemeClr val="tx1"/>
              </a:solidFill>
              <a:effectLst/>
              <a:latin typeface="Arial" charset="0"/>
              <a:ea typeface="+mn-ea"/>
              <a:cs typeface="+mn-cs"/>
            </a:endParaRPr>
          </a:p>
          <a:p>
            <a:r>
              <a:rPr lang="en-US" sz="1200" b="1" kern="1200" dirty="0">
                <a:solidFill>
                  <a:schemeClr val="tx1"/>
                </a:solidFill>
                <a:effectLst/>
                <a:latin typeface="Arial" charset="0"/>
                <a:ea typeface="+mn-ea"/>
                <a:cs typeface="+mn-cs"/>
              </a:rPr>
              <a:t>SQL Server Buffer </a:t>
            </a:r>
            <a:r>
              <a:rPr lang="en-US" sz="1200" b="1" kern="1200" dirty="0" err="1">
                <a:solidFill>
                  <a:schemeClr val="tx1"/>
                </a:solidFill>
                <a:effectLst/>
                <a:latin typeface="Arial" charset="0"/>
                <a:ea typeface="+mn-ea"/>
                <a:cs typeface="+mn-cs"/>
              </a:rPr>
              <a:t>Mgr</a:t>
            </a:r>
            <a:r>
              <a:rPr lang="en-US" sz="1200" b="1" kern="1200" dirty="0">
                <a:solidFill>
                  <a:schemeClr val="tx1"/>
                </a:solidFill>
                <a:effectLst/>
                <a:latin typeface="Arial" charset="0"/>
                <a:ea typeface="+mn-ea"/>
                <a:cs typeface="+mn-cs"/>
              </a:rPr>
              <a:t>: Checkpoint Pages/Sec</a:t>
            </a:r>
            <a:r>
              <a:rPr lang="en-US" sz="1200" kern="1200" dirty="0">
                <a:solidFill>
                  <a:schemeClr val="tx1"/>
                </a:solidFill>
                <a:effectLst/>
                <a:latin typeface="Arial" charset="0"/>
                <a:ea typeface="+mn-ea"/>
                <a:cs typeface="+mn-cs"/>
              </a:rPr>
              <a:t>: When a checkpoint occurs, all dirty pages are written to disk. This is a normal procedure and will cause this counter to rise during the checkpoint process. What you don't want to see is a high value for this counter over time. This can indicate that the checkpoint process is running more often than it should, which can use up valuable server resources. If this has a high figure (and this will vary from server to server), consider adding more RAM to reduce how often the checkpoint occurs, or consider increasing the "recovery interval" SQL Server configuration setting.</a:t>
            </a:r>
          </a:p>
          <a:p>
            <a:r>
              <a:rPr lang="en-US" sz="1200" kern="1200" dirty="0">
                <a:solidFill>
                  <a:schemeClr val="tx1"/>
                </a:solidFill>
                <a:effectLst/>
                <a:latin typeface="Arial" charset="0"/>
                <a:ea typeface="+mn-ea"/>
                <a:cs typeface="+mn-cs"/>
              </a:rPr>
              <a:t>These performance monitor counters should be considered advanced and only used to "refine" a potential diagnosis of "not enough memory" for your SQL Server.</a:t>
            </a:r>
            <a:endParaRPr lang="de-DE" dirty="0"/>
          </a:p>
          <a:p>
            <a:endParaRPr lang="de-DE" dirty="0"/>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38</a:t>
            </a:fld>
            <a:endParaRPr lang="en-US"/>
          </a:p>
        </p:txBody>
      </p:sp>
    </p:spTree>
    <p:extLst>
      <p:ext uri="{BB962C8B-B14F-4D97-AF65-F5344CB8AC3E}">
        <p14:creationId xmlns:p14="http://schemas.microsoft.com/office/powerpoint/2010/main" val="3966831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5850B8-DB95-4A75-A70E-0CBC2F086D97}"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527572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Optimizing </a:t>
            </a:r>
            <a:r>
              <a:rPr lang="en-US" dirty="0" err="1"/>
              <a:t>tempdb</a:t>
            </a:r>
            <a:r>
              <a:rPr lang="en-US" dirty="0"/>
              <a:t> Performance</a:t>
            </a:r>
          </a:p>
          <a:p>
            <a:r>
              <a:rPr lang="en-US" dirty="0"/>
              <a:t>http://msdn.microsoft.com/en-us/library/ms175527.aspx</a:t>
            </a:r>
          </a:p>
          <a:p>
            <a:endParaRPr lang="en-US" dirty="0"/>
          </a:p>
          <a:p>
            <a:r>
              <a:rPr lang="en-US" dirty="0"/>
              <a:t>Troubleshooting Insufficient Disk Space in </a:t>
            </a:r>
            <a:r>
              <a:rPr lang="en-US" dirty="0" err="1"/>
              <a:t>tempdb</a:t>
            </a:r>
            <a:endParaRPr lang="en-US" dirty="0"/>
          </a:p>
          <a:p>
            <a:r>
              <a:rPr lang="en-US" dirty="0"/>
              <a:t>http://msdn.microsoft.com/en-us/library/ms176029.aspx</a:t>
            </a:r>
          </a:p>
          <a:p>
            <a:endParaRPr lang="en-US" dirty="0"/>
          </a:p>
          <a:p>
            <a:r>
              <a:rPr lang="en-US" dirty="0"/>
              <a:t>You can use the </a:t>
            </a:r>
            <a:r>
              <a:rPr lang="en-US" dirty="0" err="1"/>
              <a:t>sys.dm_db_file_space_usage</a:t>
            </a:r>
            <a:r>
              <a:rPr lang="en-US" dirty="0"/>
              <a:t> dynamic management view to monitor the disk space used by the user objects, internal objects, and version stores in the </a:t>
            </a:r>
            <a:r>
              <a:rPr lang="en-US" dirty="0" err="1"/>
              <a:t>tempdb</a:t>
            </a:r>
            <a:r>
              <a:rPr lang="en-US" dirty="0"/>
              <a:t> files. Additionally, to monitor the page allocation or </a:t>
            </a:r>
            <a:r>
              <a:rPr lang="en-US" dirty="0" err="1"/>
              <a:t>deallocation</a:t>
            </a:r>
            <a:r>
              <a:rPr lang="en-US" dirty="0"/>
              <a:t> activity in </a:t>
            </a:r>
            <a:r>
              <a:rPr lang="en-US" dirty="0" err="1"/>
              <a:t>tempdb</a:t>
            </a:r>
            <a:r>
              <a:rPr lang="en-US" dirty="0"/>
              <a:t> at the session or task level, you can use the </a:t>
            </a:r>
            <a:r>
              <a:rPr lang="en-US" dirty="0" err="1"/>
              <a:t>sys.dm_db_session_space_usage</a:t>
            </a:r>
            <a:r>
              <a:rPr lang="en-US" dirty="0"/>
              <a:t> and </a:t>
            </a:r>
            <a:r>
              <a:rPr lang="en-US" dirty="0" err="1"/>
              <a:t>sys.dm_db_task_space_usage</a:t>
            </a:r>
            <a:r>
              <a:rPr lang="en-US" dirty="0"/>
              <a:t> dynamic management views. These views can be used to identify large queries, temporary tables, or table variables that are using a large amount of </a:t>
            </a:r>
            <a:r>
              <a:rPr lang="en-US" dirty="0" err="1"/>
              <a:t>tempdb</a:t>
            </a:r>
            <a:r>
              <a:rPr lang="en-US" dirty="0"/>
              <a:t> disk space.</a:t>
            </a:r>
          </a:p>
          <a:p>
            <a:endParaRPr lang="en-US" dirty="0"/>
          </a:p>
          <a:p>
            <a:r>
              <a:rPr lang="en-US" dirty="0"/>
              <a:t>Monitoring Row Versioning and the Version Store</a:t>
            </a:r>
          </a:p>
          <a:p>
            <a:pPr marL="171450" indent="-171450">
              <a:buFontTx/>
              <a:buChar char="-"/>
            </a:pPr>
            <a:r>
              <a:rPr lang="en-US" dirty="0"/>
              <a:t>Dynamic Management Views</a:t>
            </a:r>
          </a:p>
          <a:p>
            <a:pPr marL="457200" lvl="1" indent="0">
              <a:buFontTx/>
              <a:buNone/>
            </a:pPr>
            <a:r>
              <a:rPr lang="en-US" altLang="ja-JP" dirty="0" err="1">
                <a:ea typeface="ＭＳ Ｐゴシック" charset="-128"/>
              </a:rPr>
              <a:t>sys.dm_file_space_usage</a:t>
            </a:r>
            <a:r>
              <a:rPr lang="en-US" altLang="ja-JP" dirty="0">
                <a:ea typeface="ＭＳ Ｐゴシック" charset="-128"/>
              </a:rPr>
              <a:t> </a:t>
            </a:r>
          </a:p>
          <a:p>
            <a:pPr marL="457200" lvl="1" indent="0">
              <a:buFontTx/>
              <a:buNone/>
            </a:pPr>
            <a:r>
              <a:rPr lang="en-US" altLang="ja-JP" dirty="0" err="1">
                <a:ea typeface="ＭＳ Ｐゴシック" charset="-128"/>
              </a:rPr>
              <a:t>sys.dm_tran_top_version_generators</a:t>
            </a:r>
            <a:r>
              <a:rPr lang="en-US" altLang="ja-JP" dirty="0">
                <a:ea typeface="ＭＳ Ｐゴシック" charset="-128"/>
              </a:rPr>
              <a:t> </a:t>
            </a:r>
          </a:p>
          <a:p>
            <a:pPr marL="457200" lvl="1" indent="0">
              <a:buFontTx/>
              <a:buNone/>
            </a:pPr>
            <a:r>
              <a:rPr lang="en-US" dirty="0" err="1"/>
              <a:t>sys.dm_tran_active_snapshot_database_transactions</a:t>
            </a:r>
            <a:endParaRPr lang="en-US" dirty="0"/>
          </a:p>
          <a:p>
            <a:pPr marL="457200" lvl="1" indent="0">
              <a:buFontTx/>
              <a:buNone/>
            </a:pPr>
            <a:r>
              <a:rPr lang="en-US" dirty="0" err="1"/>
              <a:t>sys.dm_tran_transactions_snapshot</a:t>
            </a:r>
            <a:endParaRPr lang="en-US" dirty="0"/>
          </a:p>
          <a:p>
            <a:pPr marL="171450" indent="-171450">
              <a:buFontTx/>
              <a:buChar char="-"/>
            </a:pPr>
            <a:r>
              <a:rPr lang="en-US" dirty="0"/>
              <a:t>Performance Counters</a:t>
            </a:r>
          </a:p>
          <a:p>
            <a:pPr marL="171450" indent="-171450">
              <a:buFontTx/>
              <a:buChar char="-"/>
            </a:pPr>
            <a:endParaRPr lang="en-US" dirty="0"/>
          </a:p>
          <a:p>
            <a:r>
              <a:rPr lang="en-US" sz="1200" kern="1200" dirty="0" err="1">
                <a:solidFill>
                  <a:schemeClr val="tx1"/>
                </a:solidFill>
                <a:effectLst/>
                <a:latin typeface="Arial" charset="0"/>
                <a:ea typeface="+mn-ea"/>
                <a:cs typeface="+mn-cs"/>
              </a:rPr>
              <a:t>tempdb</a:t>
            </a:r>
            <a:r>
              <a:rPr lang="en-US" sz="1200" kern="1200" dirty="0">
                <a:solidFill>
                  <a:schemeClr val="tx1"/>
                </a:solidFill>
                <a:effectLst/>
                <a:latin typeface="Arial" charset="0"/>
                <a:ea typeface="+mn-ea"/>
                <a:cs typeface="+mn-cs"/>
              </a:rPr>
              <a:t> Size and Placement Recommendations</a:t>
            </a:r>
          </a:p>
          <a:p>
            <a:r>
              <a:rPr lang="en-US" sz="1200" kern="1200" dirty="0">
                <a:solidFill>
                  <a:schemeClr val="tx1"/>
                </a:solidFill>
                <a:effectLst/>
                <a:latin typeface="Arial" charset="0"/>
                <a:ea typeface="+mn-ea"/>
                <a:cs typeface="+mn-cs"/>
              </a:rPr>
              <a:t>http://msdn.microsoft.com/en-us/library/ms175527.aspx</a:t>
            </a:r>
          </a:p>
          <a:p>
            <a:endParaRPr lang="en-US" sz="1200" kern="1200" dirty="0">
              <a:solidFill>
                <a:schemeClr val="tx1"/>
              </a:solidFill>
              <a:effectLst/>
              <a:latin typeface="Arial" charset="0"/>
              <a:ea typeface="+mn-ea"/>
              <a:cs typeface="+mn-cs"/>
            </a:endParaRPr>
          </a:p>
          <a:p>
            <a:r>
              <a:rPr lang="en-US" sz="1200" kern="1200" dirty="0">
                <a:solidFill>
                  <a:schemeClr val="tx1"/>
                </a:solidFill>
                <a:effectLst/>
                <a:latin typeface="Arial" charset="0"/>
                <a:ea typeface="+mn-ea"/>
                <a:cs typeface="+mn-cs"/>
              </a:rPr>
              <a:t>Monitoring free space in </a:t>
            </a:r>
            <a:r>
              <a:rPr lang="en-US" sz="1200" kern="1200" dirty="0" err="1">
                <a:solidFill>
                  <a:schemeClr val="tx1"/>
                </a:solidFill>
                <a:effectLst/>
                <a:latin typeface="Arial" charset="0"/>
                <a:ea typeface="+mn-ea"/>
                <a:cs typeface="+mn-cs"/>
              </a:rPr>
              <a:t>tempdb</a:t>
            </a:r>
            <a:r>
              <a:rPr lang="en-US" sz="1200" kern="1200" dirty="0">
                <a:solidFill>
                  <a:schemeClr val="tx1"/>
                </a:solidFill>
                <a:effectLst/>
                <a:latin typeface="Arial" charset="0"/>
                <a:ea typeface="+mn-ea"/>
                <a:cs typeface="+mn-cs"/>
              </a:rPr>
              <a:t> transaction log</a:t>
            </a:r>
          </a:p>
          <a:p>
            <a:r>
              <a:rPr lang="en-US" sz="1200" kern="1200" dirty="0">
                <a:solidFill>
                  <a:schemeClr val="tx1"/>
                </a:solidFill>
                <a:effectLst/>
                <a:latin typeface="Arial" charset="0"/>
                <a:ea typeface="+mn-ea"/>
                <a:cs typeface="+mn-cs"/>
              </a:rPr>
              <a:t>http://sqlcat.com/msdnmirror/archive/2009/12/14/monitoring-free-space-in-tempdb-transaction-log.aspx</a:t>
            </a:r>
            <a:endParaRPr lang="de-DE" sz="1200" kern="1200" dirty="0">
              <a:solidFill>
                <a:schemeClr val="tx1"/>
              </a:solidFill>
              <a:effectLst/>
              <a:latin typeface="Arial" charset="0"/>
              <a:ea typeface="+mn-ea"/>
              <a:cs typeface="+mn-cs"/>
            </a:endParaRPr>
          </a:p>
          <a:p>
            <a:endParaRPr lang="de-DE" sz="1200" kern="1200" dirty="0">
              <a:solidFill>
                <a:schemeClr val="tx1"/>
              </a:solidFill>
              <a:effectLst/>
              <a:latin typeface="Arial" charset="0"/>
              <a:ea typeface="+mn-ea"/>
              <a:cs typeface="+mn-cs"/>
            </a:endParaRPr>
          </a:p>
          <a:p>
            <a:r>
              <a:rPr lang="de-DE" sz="1200" kern="1200" dirty="0">
                <a:solidFill>
                  <a:schemeClr val="tx1"/>
                </a:solidFill>
                <a:effectLst/>
                <a:latin typeface="Arial" charset="0"/>
                <a:ea typeface="+mn-ea"/>
                <a:cs typeface="+mn-cs"/>
              </a:rPr>
              <a:t>The </a:t>
            </a:r>
            <a:r>
              <a:rPr lang="de-DE" sz="1200" kern="1200" dirty="0" err="1">
                <a:solidFill>
                  <a:schemeClr val="tx1"/>
                </a:solidFill>
                <a:effectLst/>
                <a:latin typeface="Arial" charset="0"/>
                <a:ea typeface="+mn-ea"/>
                <a:cs typeface="+mn-cs"/>
              </a:rPr>
              <a:t>datafile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sizes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for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tempdb</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should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same, so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round-robin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allocator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uses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each</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file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equally</a:t>
            </a:r>
            <a:r>
              <a:rPr lang="de-DE" sz="1200" kern="1200" dirty="0">
                <a:solidFill>
                  <a:schemeClr val="tx1"/>
                </a:solidFill>
                <a:effectLst/>
                <a:latin typeface="Arial" charset="0"/>
                <a:ea typeface="+mn-ea"/>
                <a:cs typeface="+mn-cs"/>
              </a:rPr>
              <a:t>. Larger </a:t>
            </a:r>
            <a:r>
              <a:rPr lang="de-DE" sz="1200" kern="1200" dirty="0" err="1">
                <a:solidFill>
                  <a:schemeClr val="tx1"/>
                </a:solidFill>
                <a:effectLst/>
                <a:latin typeface="Arial" charset="0"/>
                <a:ea typeface="+mn-ea"/>
                <a:cs typeface="+mn-cs"/>
              </a:rPr>
              <a:t>datafiles</a:t>
            </a:r>
            <a:r>
              <a:rPr lang="de-DE" sz="1200" kern="1200" dirty="0">
                <a:solidFill>
                  <a:schemeClr val="tx1"/>
                </a:solidFill>
                <a:effectLst/>
                <a:latin typeface="Arial" charset="0"/>
                <a:ea typeface="+mn-ea"/>
                <a:cs typeface="+mn-cs"/>
              </a:rPr>
              <a:t> will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used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often</a:t>
            </a:r>
            <a:r>
              <a:rPr lang="de-DE" sz="1200" kern="1200" dirty="0">
                <a:solidFill>
                  <a:schemeClr val="tx1"/>
                </a:solidFill>
                <a:effectLst/>
                <a:latin typeface="Arial" charset="0"/>
                <a:ea typeface="+mn-ea"/>
                <a:cs typeface="+mn-cs"/>
              </a:rPr>
              <a:t> so </a:t>
            </a:r>
            <a:r>
              <a:rPr lang="de-DE" sz="1200" kern="1200" dirty="0" err="1">
                <a:solidFill>
                  <a:schemeClr val="tx1"/>
                </a:solidFill>
                <a:effectLst/>
                <a:latin typeface="Arial" charset="0"/>
                <a:ea typeface="+mn-ea"/>
                <a:cs typeface="+mn-cs"/>
              </a:rPr>
              <a:t>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likely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suffer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contention</a:t>
            </a:r>
            <a:r>
              <a:rPr lang="de-DE" sz="1200" kern="1200" dirty="0">
                <a:solidFill>
                  <a:schemeClr val="tx1"/>
                </a:solidFill>
                <a:effectLst/>
                <a:latin typeface="Arial" charset="0"/>
                <a:ea typeface="+mn-ea"/>
                <a:cs typeface="+mn-cs"/>
              </a:rPr>
              <a:t> </a:t>
            </a:r>
          </a:p>
          <a:p>
            <a:r>
              <a:rPr lang="de-DE" sz="1200" kern="1200" dirty="0" err="1">
                <a:solidFill>
                  <a:schemeClr val="tx1"/>
                </a:solidFill>
                <a:effectLst/>
                <a:latin typeface="Arial" charset="0"/>
                <a:ea typeface="+mn-ea"/>
                <a:cs typeface="+mn-cs"/>
              </a:rPr>
              <a:t>issues</a:t>
            </a:r>
            <a:r>
              <a:rPr lang="de-DE" sz="1200" kern="1200" dirty="0">
                <a:solidFill>
                  <a:schemeClr val="tx1"/>
                </a:solidFill>
                <a:effectLst/>
                <a:latin typeface="Arial" charset="0"/>
                <a:ea typeface="+mn-ea"/>
                <a:cs typeface="+mn-cs"/>
              </a:rPr>
              <a:t>.</a:t>
            </a:r>
          </a:p>
          <a:p>
            <a:endParaRPr lang="de-DE" sz="1200" kern="1200" dirty="0">
              <a:solidFill>
                <a:schemeClr val="tx1"/>
              </a:solidFill>
              <a:effectLst/>
              <a:latin typeface="Arial" charset="0"/>
              <a:ea typeface="+mn-ea"/>
              <a:cs typeface="+mn-cs"/>
            </a:endParaRPr>
          </a:p>
          <a:p>
            <a:pPr marL="0" indent="0">
              <a:buFontTx/>
              <a:buNone/>
            </a:pPr>
            <a:r>
              <a:rPr lang="de-DE" b="0" dirty="0"/>
              <a:t>Move </a:t>
            </a:r>
            <a:r>
              <a:rPr lang="de-DE" b="0" dirty="0" err="1"/>
              <a:t>the</a:t>
            </a:r>
            <a:r>
              <a:rPr lang="de-DE" b="0" dirty="0"/>
              <a:t> </a:t>
            </a:r>
            <a:r>
              <a:rPr lang="de-DE" b="0" dirty="0" err="1"/>
              <a:t>tempdb</a:t>
            </a:r>
            <a:r>
              <a:rPr lang="de-DE" b="0" dirty="0"/>
              <a:t> </a:t>
            </a:r>
            <a:r>
              <a:rPr lang="de-DE" b="0" dirty="0" err="1"/>
              <a:t>database</a:t>
            </a:r>
            <a:r>
              <a:rPr lang="de-DE" b="0" dirty="0"/>
              <a:t>:</a:t>
            </a:r>
            <a:endParaRPr lang="de-DE" sz="1200" b="0" kern="1200" dirty="0">
              <a:solidFill>
                <a:schemeClr val="tx1"/>
              </a:solidFill>
              <a:effectLst/>
              <a:latin typeface="Arial" charset="0"/>
              <a:ea typeface="+mn-ea"/>
              <a:cs typeface="+mn-cs"/>
            </a:endParaRPr>
          </a:p>
          <a:p>
            <a:r>
              <a:rPr lang="de-DE" sz="1200" kern="1200" dirty="0">
                <a:solidFill>
                  <a:schemeClr val="tx1"/>
                </a:solidFill>
                <a:latin typeface="Arial" charset="0"/>
                <a:ea typeface="+mn-ea"/>
                <a:cs typeface="+mn-cs"/>
              </a:rPr>
              <a:t>USE </a:t>
            </a:r>
            <a:r>
              <a:rPr lang="de-DE" sz="1200" kern="1200" dirty="0" err="1">
                <a:solidFill>
                  <a:schemeClr val="tx1"/>
                </a:solidFill>
                <a:latin typeface="Arial" charset="0"/>
                <a:ea typeface="+mn-ea"/>
                <a:cs typeface="+mn-cs"/>
              </a:rPr>
              <a:t>master</a:t>
            </a:r>
            <a:r>
              <a:rPr lang="de-DE" sz="1200" kern="1200" dirty="0">
                <a:solidFill>
                  <a:schemeClr val="tx1"/>
                </a:solidFill>
                <a:latin typeface="Arial" charset="0"/>
                <a:ea typeface="+mn-ea"/>
                <a:cs typeface="+mn-cs"/>
              </a:rPr>
              <a:t>;</a:t>
            </a:r>
          </a:p>
          <a:p>
            <a:r>
              <a:rPr lang="de-DE" sz="1200" kern="1200" dirty="0">
                <a:solidFill>
                  <a:schemeClr val="tx1"/>
                </a:solidFill>
                <a:latin typeface="Arial" charset="0"/>
                <a:ea typeface="+mn-ea"/>
                <a:cs typeface="+mn-cs"/>
              </a:rPr>
              <a:t>GO</a:t>
            </a:r>
          </a:p>
          <a:p>
            <a:r>
              <a:rPr lang="de-DE" sz="1200" kern="1200" dirty="0">
                <a:solidFill>
                  <a:schemeClr val="tx1"/>
                </a:solidFill>
                <a:latin typeface="Arial" charset="0"/>
                <a:ea typeface="+mn-ea"/>
                <a:cs typeface="+mn-cs"/>
              </a:rPr>
              <a:t>ALTER DATABASE </a:t>
            </a:r>
            <a:r>
              <a:rPr lang="de-DE" sz="1200" kern="1200" dirty="0" err="1">
                <a:solidFill>
                  <a:schemeClr val="tx1"/>
                </a:solidFill>
                <a:latin typeface="Arial" charset="0"/>
                <a:ea typeface="+mn-ea"/>
                <a:cs typeface="+mn-cs"/>
              </a:rPr>
              <a:t>tempdb</a:t>
            </a:r>
            <a:r>
              <a:rPr lang="de-DE" sz="1200" kern="1200" dirty="0">
                <a:solidFill>
                  <a:schemeClr val="tx1"/>
                </a:solidFill>
                <a:latin typeface="Arial" charset="0"/>
                <a:ea typeface="+mn-ea"/>
                <a:cs typeface="+mn-cs"/>
              </a:rPr>
              <a:t> </a:t>
            </a:r>
          </a:p>
          <a:p>
            <a:r>
              <a:rPr lang="de-DE" sz="1200" kern="1200" dirty="0">
                <a:solidFill>
                  <a:schemeClr val="tx1"/>
                </a:solidFill>
                <a:latin typeface="Arial" charset="0"/>
                <a:ea typeface="+mn-ea"/>
                <a:cs typeface="+mn-cs"/>
              </a:rPr>
              <a:t>    MODIFY FILE (NAME = </a:t>
            </a:r>
            <a:r>
              <a:rPr lang="de-DE" sz="1200" kern="1200" dirty="0" err="1">
                <a:solidFill>
                  <a:schemeClr val="tx1"/>
                </a:solidFill>
                <a:latin typeface="Arial" charset="0"/>
                <a:ea typeface="+mn-ea"/>
                <a:cs typeface="+mn-cs"/>
              </a:rPr>
              <a:t>tempdev</a:t>
            </a:r>
            <a:r>
              <a:rPr lang="de-DE" sz="1200" kern="1200" dirty="0">
                <a:solidFill>
                  <a:schemeClr val="tx1"/>
                </a:solidFill>
                <a:latin typeface="Arial" charset="0"/>
                <a:ea typeface="+mn-ea"/>
                <a:cs typeface="+mn-cs"/>
              </a:rPr>
              <a:t>, FILENAME = 'E:\</a:t>
            </a:r>
            <a:r>
              <a:rPr lang="de-DE" sz="1200" kern="1200" dirty="0" err="1">
                <a:solidFill>
                  <a:schemeClr val="tx1"/>
                </a:solidFill>
                <a:latin typeface="Arial" charset="0"/>
                <a:ea typeface="+mn-ea"/>
                <a:cs typeface="+mn-cs"/>
              </a:rPr>
              <a:t>SQLData</a:t>
            </a:r>
            <a:r>
              <a:rPr lang="de-DE" sz="1200" kern="1200" dirty="0">
                <a:solidFill>
                  <a:schemeClr val="tx1"/>
                </a:solidFill>
                <a:latin typeface="Arial" charset="0"/>
                <a:ea typeface="+mn-ea"/>
                <a:cs typeface="+mn-cs"/>
              </a:rPr>
              <a:t>\</a:t>
            </a:r>
            <a:r>
              <a:rPr lang="de-DE" sz="1200" kern="1200" dirty="0" err="1">
                <a:solidFill>
                  <a:schemeClr val="tx1"/>
                </a:solidFill>
                <a:latin typeface="Arial" charset="0"/>
                <a:ea typeface="+mn-ea"/>
                <a:cs typeface="+mn-cs"/>
              </a:rPr>
              <a:t>tempdb.mdf</a:t>
            </a:r>
            <a:r>
              <a:rPr lang="de-DE" sz="1200" kern="1200" dirty="0">
                <a:solidFill>
                  <a:schemeClr val="tx1"/>
                </a:solidFill>
                <a:latin typeface="Arial" charset="0"/>
                <a:ea typeface="+mn-ea"/>
                <a:cs typeface="+mn-cs"/>
              </a:rPr>
              <a:t>‘);</a:t>
            </a:r>
          </a:p>
          <a:p>
            <a:r>
              <a:rPr lang="de-DE" sz="1200" kern="1200" dirty="0">
                <a:solidFill>
                  <a:schemeClr val="tx1"/>
                </a:solidFill>
                <a:latin typeface="Arial" charset="0"/>
                <a:ea typeface="+mn-ea"/>
                <a:cs typeface="+mn-cs"/>
              </a:rPr>
              <a:t>GO</a:t>
            </a:r>
          </a:p>
          <a:p>
            <a:r>
              <a:rPr lang="de-DE" sz="1200" kern="1200" dirty="0">
                <a:solidFill>
                  <a:schemeClr val="tx1"/>
                </a:solidFill>
                <a:latin typeface="Arial" charset="0"/>
                <a:ea typeface="+mn-ea"/>
                <a:cs typeface="+mn-cs"/>
              </a:rPr>
              <a:t>ALTER DATABASE  </a:t>
            </a:r>
            <a:r>
              <a:rPr lang="de-DE" sz="1200" kern="1200" dirty="0" err="1">
                <a:solidFill>
                  <a:schemeClr val="tx1"/>
                </a:solidFill>
                <a:latin typeface="Arial" charset="0"/>
                <a:ea typeface="+mn-ea"/>
                <a:cs typeface="+mn-cs"/>
              </a:rPr>
              <a:t>tempdb</a:t>
            </a:r>
            <a:r>
              <a:rPr lang="de-DE" sz="1200" kern="1200" dirty="0">
                <a:solidFill>
                  <a:schemeClr val="tx1"/>
                </a:solidFill>
                <a:latin typeface="Arial" charset="0"/>
                <a:ea typeface="+mn-ea"/>
                <a:cs typeface="+mn-cs"/>
              </a:rPr>
              <a:t> </a:t>
            </a:r>
          </a:p>
          <a:p>
            <a:r>
              <a:rPr lang="de-DE" sz="1200" kern="1200" dirty="0">
                <a:solidFill>
                  <a:schemeClr val="tx1"/>
                </a:solidFill>
                <a:latin typeface="Arial" charset="0"/>
                <a:ea typeface="+mn-ea"/>
                <a:cs typeface="+mn-cs"/>
              </a:rPr>
              <a:t>    MODIFY FILE (NAME = </a:t>
            </a:r>
            <a:r>
              <a:rPr lang="de-DE" sz="1200" kern="1200" dirty="0" err="1">
                <a:solidFill>
                  <a:schemeClr val="tx1"/>
                </a:solidFill>
                <a:latin typeface="Arial" charset="0"/>
                <a:ea typeface="+mn-ea"/>
                <a:cs typeface="+mn-cs"/>
              </a:rPr>
              <a:t>templog</a:t>
            </a:r>
            <a:r>
              <a:rPr lang="de-DE" sz="1200" kern="1200" dirty="0">
                <a:solidFill>
                  <a:schemeClr val="tx1"/>
                </a:solidFill>
                <a:latin typeface="Arial" charset="0"/>
                <a:ea typeface="+mn-ea"/>
                <a:cs typeface="+mn-cs"/>
              </a:rPr>
              <a:t>, FILENAME = 'E:\</a:t>
            </a:r>
            <a:r>
              <a:rPr lang="de-DE" sz="1200" kern="1200" dirty="0" err="1">
                <a:solidFill>
                  <a:schemeClr val="tx1"/>
                </a:solidFill>
                <a:latin typeface="Arial" charset="0"/>
                <a:ea typeface="+mn-ea"/>
                <a:cs typeface="+mn-cs"/>
              </a:rPr>
              <a:t>SQLData</a:t>
            </a:r>
            <a:r>
              <a:rPr lang="de-DE" sz="1200" kern="1200" dirty="0">
                <a:solidFill>
                  <a:schemeClr val="tx1"/>
                </a:solidFill>
                <a:latin typeface="Arial" charset="0"/>
                <a:ea typeface="+mn-ea"/>
                <a:cs typeface="+mn-cs"/>
              </a:rPr>
              <a:t>\</a:t>
            </a:r>
            <a:r>
              <a:rPr lang="de-DE" sz="1200" kern="1200" dirty="0" err="1">
                <a:solidFill>
                  <a:schemeClr val="tx1"/>
                </a:solidFill>
                <a:latin typeface="Arial" charset="0"/>
                <a:ea typeface="+mn-ea"/>
                <a:cs typeface="+mn-cs"/>
              </a:rPr>
              <a:t>templog.ldf</a:t>
            </a:r>
            <a:r>
              <a:rPr lang="de-DE" sz="1200" kern="1200" dirty="0">
                <a:solidFill>
                  <a:schemeClr val="tx1"/>
                </a:solidFill>
                <a:latin typeface="Arial" charset="0"/>
                <a:ea typeface="+mn-ea"/>
                <a:cs typeface="+mn-cs"/>
              </a:rPr>
              <a:t>‘);</a:t>
            </a:r>
          </a:p>
          <a:p>
            <a:r>
              <a:rPr lang="de-DE" sz="1200" kern="1200" dirty="0">
                <a:solidFill>
                  <a:schemeClr val="tx1"/>
                </a:solidFill>
                <a:latin typeface="Arial" charset="0"/>
                <a:ea typeface="+mn-ea"/>
                <a:cs typeface="+mn-cs"/>
              </a:rPr>
              <a:t>GO</a:t>
            </a:r>
          </a:p>
          <a:p>
            <a:endParaRPr lang="de-DE" sz="1200" kern="1200" dirty="0">
              <a:solidFill>
                <a:schemeClr val="tx1"/>
              </a:solidFill>
              <a:effectLst/>
              <a:latin typeface="Arial" charset="0"/>
              <a:ea typeface="+mn-ea"/>
              <a:cs typeface="+mn-cs"/>
            </a:endParaRPr>
          </a:p>
          <a:p>
            <a:r>
              <a:rPr lang="de-DE" sz="1200" kern="1200" dirty="0">
                <a:solidFill>
                  <a:schemeClr val="tx1"/>
                </a:solidFill>
                <a:effectLst/>
                <a:latin typeface="Arial" charset="0"/>
                <a:ea typeface="+mn-ea"/>
                <a:cs typeface="+mn-cs"/>
              </a:rPr>
              <a:t>+ Restart</a:t>
            </a:r>
            <a:r>
              <a:rPr lang="de-DE" sz="1200" kern="1200" baseline="0" dirty="0">
                <a:solidFill>
                  <a:schemeClr val="tx1"/>
                </a:solidFill>
                <a:effectLst/>
                <a:latin typeface="Arial" charset="0"/>
                <a:ea typeface="+mn-ea"/>
                <a:cs typeface="+mn-cs"/>
              </a:rPr>
              <a:t> SQL Server Instance</a:t>
            </a:r>
          </a:p>
          <a:p>
            <a:endParaRPr lang="de-DE" sz="1200" kern="1200" baseline="0" dirty="0">
              <a:solidFill>
                <a:schemeClr val="tx1"/>
              </a:solidFill>
              <a:effectLst/>
              <a:latin typeface="Arial" charset="0"/>
              <a:ea typeface="+mn-ea"/>
              <a:cs typeface="+mn-cs"/>
            </a:endParaRPr>
          </a:p>
          <a:p>
            <a:r>
              <a:rPr lang="en-US" b="0" dirty="0">
                <a:effectLst/>
              </a:rPr>
              <a:t>Here is a list on how -T1118 reduces contention:</a:t>
            </a:r>
          </a:p>
          <a:p>
            <a:pPr marL="171450" indent="-171450">
              <a:buFont typeface="Arial" pitchFamily="34" charset="0"/>
              <a:buChar char="•"/>
            </a:pPr>
            <a:r>
              <a:rPr lang="en-US" b="0" dirty="0">
                <a:effectLst/>
              </a:rPr>
              <a:t>-T1118 is a server-wide setting, it removes almost all single page allocations on the server. </a:t>
            </a:r>
          </a:p>
          <a:p>
            <a:pPr marL="171450" indent="-171450">
              <a:buFont typeface="Arial" pitchFamily="34" charset="0"/>
              <a:buChar char="•"/>
            </a:pPr>
            <a:r>
              <a:rPr lang="en-US" b="0" dirty="0">
                <a:effectLst/>
              </a:rPr>
              <a:t>By disabling most of the single page allocations, you reduce the contention on the SGAM page. </a:t>
            </a:r>
          </a:p>
          <a:p>
            <a:pPr marL="171450" indent="-171450">
              <a:buFont typeface="Arial" pitchFamily="34" charset="0"/>
              <a:buChar char="•"/>
            </a:pPr>
            <a:r>
              <a:rPr lang="en-US" b="0" dirty="0">
                <a:effectLst/>
              </a:rPr>
              <a:t>Almost all new allocations are performed from a GAM page (for example, 2:1:2) that allocates eight (8) pages (1 extent) at a time to a object as opposed to a single page from an extent for the first eight (8) pages of an object without the trace flag. </a:t>
            </a:r>
          </a:p>
          <a:p>
            <a:pPr marL="171450" indent="-171450">
              <a:buFont typeface="Arial" pitchFamily="34" charset="0"/>
              <a:buChar char="•"/>
            </a:pPr>
            <a:r>
              <a:rPr lang="en-US" b="0" dirty="0">
                <a:effectLst/>
              </a:rPr>
              <a:t>The IAM pages still use the single page allocations from the SGAM page, even with -T1118 turned on.</a:t>
            </a:r>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44</a:t>
            </a:fld>
            <a:endParaRPr lang="en-US"/>
          </a:p>
        </p:txBody>
      </p:sp>
    </p:spTree>
    <p:extLst>
      <p:ext uri="{BB962C8B-B14F-4D97-AF65-F5344CB8AC3E}">
        <p14:creationId xmlns:p14="http://schemas.microsoft.com/office/powerpoint/2010/main" val="4903455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000" dirty="0"/>
          </a:p>
        </p:txBody>
      </p:sp>
      <p:sp>
        <p:nvSpPr>
          <p:cNvPr id="4" name="Date Placeholder 3"/>
          <p:cNvSpPr>
            <a:spLocks noGrp="1"/>
          </p:cNvSpPr>
          <p:nvPr>
            <p:ph type="dt" idx="10"/>
          </p:nvPr>
        </p:nvSpPr>
        <p:spPr/>
        <p:txBody>
          <a:bodyPr/>
          <a:lstStyle/>
          <a:p>
            <a:r>
              <a:rPr lang="en-US" dirty="0">
                <a:solidFill>
                  <a:prstClr val="black"/>
                </a:solidFill>
              </a:rPr>
              <a:t>4/10/2013</a:t>
            </a:r>
          </a:p>
        </p:txBody>
      </p:sp>
      <p:sp>
        <p:nvSpPr>
          <p:cNvPr id="6" name="Footer Placeholder 5"/>
          <p:cNvSpPr>
            <a:spLocks noGrp="1"/>
          </p:cNvSpPr>
          <p:nvPr>
            <p:ph type="ftr" sz="quarter" idx="11"/>
          </p:nvPr>
        </p:nvSpPr>
        <p:spPr/>
        <p:txBody>
          <a:bodyPr/>
          <a:lstStyle/>
          <a:p>
            <a:r>
              <a:rPr lang="en-US" dirty="0">
                <a:solidFill>
                  <a:srgbClr val="000000"/>
                </a:solidFill>
                <a:latin typeface="Segoe UI" pitchFamily="34" charset="0"/>
              </a:rPr>
              <a:t>Microsoft Corporation</a:t>
            </a:r>
          </a:p>
        </p:txBody>
      </p:sp>
      <p:sp>
        <p:nvSpPr>
          <p:cNvPr id="9" name="Slide Number Placeholder 8"/>
          <p:cNvSpPr>
            <a:spLocks noGrp="1"/>
          </p:cNvSpPr>
          <p:nvPr>
            <p:ph type="sldNum" sz="quarter" idx="12"/>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
        <p:nvSpPr>
          <p:cNvPr id="10" name="Header Placeholder 9"/>
          <p:cNvSpPr>
            <a:spLocks noGrp="1"/>
          </p:cNvSpPr>
          <p:nvPr>
            <p:ph type="hdr" sz="quarter" idx="13"/>
          </p:nvPr>
        </p:nvSpPr>
        <p:spPr/>
        <p:txBody>
          <a:bodyPr/>
          <a:lstStyle/>
          <a:p>
            <a:r>
              <a:rPr dirty="0">
                <a:solidFill>
                  <a:prstClr val="black"/>
                </a:solidFill>
              </a:rPr>
              <a:t>ESP Sales Presentation for Mobility</a:t>
            </a:r>
          </a:p>
        </p:txBody>
      </p:sp>
    </p:spTree>
    <p:extLst>
      <p:ext uri="{BB962C8B-B14F-4D97-AF65-F5344CB8AC3E}">
        <p14:creationId xmlns:p14="http://schemas.microsoft.com/office/powerpoint/2010/main" val="3044771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Instant File Initialization:</a:t>
            </a:r>
          </a:p>
          <a:p>
            <a:r>
              <a:rPr lang="en-US" dirty="0"/>
              <a:t>SQL Server can take advantage of not having to zero out a file allocation if:</a:t>
            </a:r>
          </a:p>
          <a:p>
            <a:pPr lvl="0"/>
            <a:r>
              <a:rPr lang="en-US" sz="1000" kern="1200" dirty="0">
                <a:solidFill>
                  <a:schemeClr val="tx1"/>
                </a:solidFill>
                <a:effectLst/>
                <a:latin typeface="Arial" charset="0"/>
                <a:ea typeface="+mn-ea"/>
                <a:cs typeface="+mn-cs"/>
              </a:rPr>
              <a:t>- </a:t>
            </a:r>
            <a:r>
              <a:rPr lang="en-US" dirty="0">
                <a:effectLst/>
              </a:rPr>
              <a:t>The file is not a log file</a:t>
            </a:r>
          </a:p>
          <a:p>
            <a:pPr lvl="0"/>
            <a:r>
              <a:rPr lang="en-US" sz="1000" kern="1200" dirty="0">
                <a:solidFill>
                  <a:schemeClr val="tx1"/>
                </a:solidFill>
                <a:effectLst/>
                <a:latin typeface="Arial" charset="0"/>
                <a:ea typeface="+mn-ea"/>
                <a:cs typeface="+mn-cs"/>
              </a:rPr>
              <a:t>- </a:t>
            </a:r>
            <a:r>
              <a:rPr lang="en-US" dirty="0">
                <a:effectLst/>
              </a:rPr>
              <a:t>The OS supports the call to </a:t>
            </a:r>
            <a:r>
              <a:rPr lang="en-US" dirty="0" err="1">
                <a:effectLst/>
              </a:rPr>
              <a:t>SetFileValidData</a:t>
            </a:r>
            <a:r>
              <a:rPr lang="en-US" dirty="0">
                <a:effectLst/>
              </a:rPr>
              <a:t> function (</a:t>
            </a:r>
            <a:r>
              <a:rPr lang="en-US" dirty="0">
                <a:effectLst/>
                <a:hlinkClick r:id="rId3"/>
              </a:rPr>
              <a:t>http://msdn.microsoft.com/en-us/library/aa365544(VS.85).aspx</a:t>
            </a:r>
            <a:r>
              <a:rPr lang="en-US" dirty="0">
                <a:effectLst/>
              </a:rPr>
              <a:t>)</a:t>
            </a:r>
          </a:p>
          <a:p>
            <a:pPr lvl="0"/>
            <a:r>
              <a:rPr lang="en-US" sz="1000" kern="1200" dirty="0">
                <a:solidFill>
                  <a:schemeClr val="tx1"/>
                </a:solidFill>
                <a:effectLst/>
                <a:latin typeface="Arial" charset="0"/>
                <a:ea typeface="+mn-ea"/>
                <a:cs typeface="+mn-cs"/>
              </a:rPr>
              <a:t>- </a:t>
            </a:r>
            <a:r>
              <a:rPr lang="en-US" dirty="0">
                <a:effectLst/>
              </a:rPr>
              <a:t>The account (directly or through group membership) has the privilege required</a:t>
            </a:r>
          </a:p>
          <a:p>
            <a:pPr lvl="0"/>
            <a:r>
              <a:rPr lang="en-US" sz="1000" kern="1200" dirty="0">
                <a:solidFill>
                  <a:schemeClr val="tx1"/>
                </a:solidFill>
                <a:effectLst/>
                <a:latin typeface="Arial" charset="0"/>
                <a:ea typeface="+mn-ea"/>
                <a:cs typeface="+mn-cs"/>
              </a:rPr>
              <a:t>- </a:t>
            </a:r>
            <a:r>
              <a:rPr lang="en-US" dirty="0">
                <a:effectLst/>
              </a:rPr>
              <a:t>It is not a sparse file ( a.k.a. Snapshots)</a:t>
            </a:r>
          </a:p>
          <a:p>
            <a:pPr lvl="0"/>
            <a:r>
              <a:rPr lang="en-US" sz="1000" kern="1200" dirty="0">
                <a:solidFill>
                  <a:schemeClr val="tx1"/>
                </a:solidFill>
                <a:effectLst/>
                <a:latin typeface="Arial" charset="0"/>
                <a:ea typeface="+mn-ea"/>
                <a:cs typeface="+mn-cs"/>
              </a:rPr>
              <a:t>- </a:t>
            </a:r>
            <a:r>
              <a:rPr lang="en-US" dirty="0">
                <a:effectLst/>
              </a:rPr>
              <a:t>Transparent Data Encryption (TDE) is not enabled</a:t>
            </a:r>
          </a:p>
          <a:p>
            <a:pPr lvl="0"/>
            <a:r>
              <a:rPr lang="en-US" sz="1000" kern="1200" dirty="0">
                <a:solidFill>
                  <a:schemeClr val="tx1"/>
                </a:solidFill>
                <a:effectLst/>
                <a:latin typeface="Arial" charset="0"/>
                <a:ea typeface="+mn-ea"/>
                <a:cs typeface="+mn-cs"/>
              </a:rPr>
              <a:t>- </a:t>
            </a:r>
            <a:r>
              <a:rPr lang="en-US" dirty="0">
                <a:effectLst/>
              </a:rPr>
              <a:t>Trace flag 1806 to disable instant file initialization is not on</a:t>
            </a:r>
            <a:endParaRPr lang="de-DE" dirty="0"/>
          </a:p>
          <a:p>
            <a:endParaRPr lang="en-US" dirty="0"/>
          </a:p>
          <a:p>
            <a:r>
              <a:rPr lang="en-US" dirty="0"/>
              <a:t>Lock Pages in Memory:</a:t>
            </a:r>
          </a:p>
          <a:p>
            <a:r>
              <a:rPr lang="en-US" dirty="0"/>
              <a:t>How to enable the "locked pages" feature in SQL Server 2012</a:t>
            </a:r>
          </a:p>
          <a:p>
            <a:r>
              <a:rPr lang="en-US" dirty="0"/>
              <a:t>http://support.microsoft.com/kb/2659143</a:t>
            </a:r>
          </a:p>
          <a:p>
            <a:endParaRPr lang="en-US" dirty="0"/>
          </a:p>
          <a:p>
            <a:r>
              <a:rPr lang="en-US" dirty="0"/>
              <a:t>How to reduce paging of buffer pool memory in the 64-bit version of SQL Server</a:t>
            </a:r>
          </a:p>
          <a:p>
            <a:r>
              <a:rPr lang="en-US" dirty="0"/>
              <a:t>http://support.microsoft.com/kb/918483</a:t>
            </a:r>
          </a:p>
          <a:p>
            <a:endParaRPr lang="en-US" dirty="0"/>
          </a:p>
          <a:p>
            <a:r>
              <a:rPr lang="en-US" dirty="0"/>
              <a:t>After you assign the Lock pages in memory user right and you restart the SQL Server service, the Windows operating system no longer pages out the buffer pool memory within the SQL Server process. However, the Windows operating system can still page out the </a:t>
            </a:r>
            <a:r>
              <a:rPr lang="en-US" dirty="0" err="1"/>
              <a:t>nonbuffer</a:t>
            </a:r>
            <a:r>
              <a:rPr lang="en-US" dirty="0"/>
              <a:t> pool memory within the SQL Server process.</a:t>
            </a:r>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780FA2-CC1B-4813-8FE6-28B6EC7E0798}"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339951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01D72C-C1C0-4FD7-A16C-8392240A6812}"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325521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If you need to figure out the ideal configuration for SQL Server memory in an environment that has been over provisioned the best way to try to go about doing this is start off with a baseline of the environment and the current performance metrics.  Counters to begin monitoring would include:</a:t>
            </a:r>
          </a:p>
          <a:p>
            <a:endParaRPr lang="en-US" dirty="0"/>
          </a:p>
          <a:p>
            <a:pPr marL="171450" indent="-171450">
              <a:buFont typeface="Symbol" pitchFamily="18" charset="2"/>
              <a:buChar char="-"/>
            </a:pPr>
            <a:r>
              <a:rPr lang="en-US" dirty="0"/>
              <a:t>SQL </a:t>
            </a:r>
            <a:r>
              <a:rPr lang="en-US" dirty="0" err="1"/>
              <a:t>Server:Buffer</a:t>
            </a:r>
            <a:r>
              <a:rPr lang="en-US" dirty="0"/>
              <a:t> Manager\Page Life Expectancy</a:t>
            </a:r>
          </a:p>
          <a:p>
            <a:pPr marL="171450" indent="-171450">
              <a:buFont typeface="Symbol" pitchFamily="18" charset="2"/>
              <a:buChar char="-"/>
            </a:pPr>
            <a:r>
              <a:rPr lang="en-US" dirty="0"/>
              <a:t>SQL </a:t>
            </a:r>
            <a:r>
              <a:rPr lang="en-US" dirty="0" err="1"/>
              <a:t>Server:Buffer</a:t>
            </a:r>
            <a:r>
              <a:rPr lang="en-US" dirty="0"/>
              <a:t> Manager\Page Reads/sec</a:t>
            </a:r>
          </a:p>
          <a:p>
            <a:pPr marL="171450" indent="-171450">
              <a:buFont typeface="Symbol" pitchFamily="18" charset="2"/>
              <a:buChar char="-"/>
            </a:pPr>
            <a:r>
              <a:rPr lang="en-US" dirty="0"/>
              <a:t>Physical Disk\Disk Reads/sec</a:t>
            </a:r>
          </a:p>
          <a:p>
            <a:endParaRPr lang="de-DE" dirty="0"/>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7</a:t>
            </a:fld>
            <a:endParaRPr lang="en-US"/>
          </a:p>
        </p:txBody>
      </p:sp>
    </p:spTree>
    <p:extLst>
      <p:ext uri="{BB962C8B-B14F-4D97-AF65-F5344CB8AC3E}">
        <p14:creationId xmlns:p14="http://schemas.microsoft.com/office/powerpoint/2010/main" val="1680301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de-DE" dirty="0"/>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8</a:t>
            </a:fld>
            <a:endParaRPr lang="en-US"/>
          </a:p>
        </p:txBody>
      </p:sp>
    </p:spTree>
    <p:extLst>
      <p:ext uri="{BB962C8B-B14F-4D97-AF65-F5344CB8AC3E}">
        <p14:creationId xmlns:p14="http://schemas.microsoft.com/office/powerpoint/2010/main" val="284131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de-DE" sz="1200" kern="1200" dirty="0">
                <a:solidFill>
                  <a:schemeClr val="tx1"/>
                </a:solidFill>
                <a:effectLst/>
                <a:latin typeface="Arial" charset="0"/>
                <a:ea typeface="+mn-ea"/>
                <a:cs typeface="+mn-cs"/>
              </a:rPr>
              <a:t>Trace </a:t>
            </a:r>
            <a:r>
              <a:rPr lang="de-DE" sz="1200" kern="1200" dirty="0" err="1">
                <a:solidFill>
                  <a:schemeClr val="tx1"/>
                </a:solidFill>
                <a:effectLst/>
                <a:latin typeface="Arial" charset="0"/>
                <a:ea typeface="+mn-ea"/>
                <a:cs typeface="+mn-cs"/>
              </a:rPr>
              <a:t>flag</a:t>
            </a:r>
            <a:r>
              <a:rPr lang="de-DE" sz="1200" kern="1200" dirty="0">
                <a:solidFill>
                  <a:schemeClr val="tx1"/>
                </a:solidFill>
                <a:effectLst/>
                <a:latin typeface="Arial" charset="0"/>
                <a:ea typeface="+mn-ea"/>
                <a:cs typeface="+mn-cs"/>
              </a:rPr>
              <a:t> 1118 </a:t>
            </a:r>
            <a:r>
              <a:rPr lang="de-DE" sz="1200" kern="1200" dirty="0" err="1">
                <a:solidFill>
                  <a:schemeClr val="tx1"/>
                </a:solidFill>
                <a:effectLst/>
                <a:latin typeface="Arial" charset="0"/>
                <a:ea typeface="+mn-ea"/>
                <a:cs typeface="+mn-cs"/>
              </a:rPr>
              <a:t>turns</a:t>
            </a:r>
            <a:r>
              <a:rPr lang="de-DE" sz="1200" kern="1200" dirty="0">
                <a:solidFill>
                  <a:schemeClr val="tx1"/>
                </a:solidFill>
                <a:effectLst/>
                <a:latin typeface="Arial" charset="0"/>
                <a:ea typeface="+mn-ea"/>
                <a:cs typeface="+mn-cs"/>
              </a:rPr>
              <a:t> off </a:t>
            </a:r>
            <a:r>
              <a:rPr lang="de-DE" sz="1200" kern="1200" dirty="0" err="1">
                <a:solidFill>
                  <a:schemeClr val="tx1"/>
                </a:solidFill>
                <a:effectLst/>
                <a:latin typeface="Arial" charset="0"/>
                <a:ea typeface="+mn-ea"/>
                <a:cs typeface="+mn-cs"/>
              </a:rPr>
              <a:t>mixed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allocations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default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first</a:t>
            </a:r>
            <a:r>
              <a:rPr lang="de-DE" sz="1200" kern="1200" dirty="0">
                <a:solidFill>
                  <a:schemeClr val="tx1"/>
                </a:solidFill>
                <a:effectLst/>
                <a:latin typeface="Arial" charset="0"/>
                <a:ea typeface="+mn-ea"/>
                <a:cs typeface="+mn-cs"/>
              </a:rPr>
              <a:t> 8 </a:t>
            </a:r>
            <a:r>
              <a:rPr lang="de-DE" sz="1200" kern="1200" dirty="0" err="1">
                <a:solidFill>
                  <a:schemeClr val="tx1"/>
                </a:solidFill>
                <a:effectLst/>
                <a:latin typeface="Arial" charset="0"/>
                <a:ea typeface="+mn-ea"/>
                <a:cs typeface="+mn-cs"/>
              </a:rPr>
              <a:t>pages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unit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storage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underpinning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tables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indexes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one</a:t>
            </a:r>
            <a:r>
              <a:rPr lang="de-DE" sz="1200" kern="1200" dirty="0">
                <a:solidFill>
                  <a:schemeClr val="tx1"/>
                </a:solidFill>
                <a:effectLst/>
                <a:latin typeface="Arial" charset="0"/>
                <a:ea typeface="+mn-ea"/>
                <a:cs typeface="+mn-cs"/>
              </a:rPr>
              <a:t>-at-a-time </a:t>
            </a:r>
            <a:r>
              <a:rPr lang="de-DE" sz="1200" kern="1200" dirty="0" err="1">
                <a:solidFill>
                  <a:schemeClr val="tx1"/>
                </a:solidFill>
                <a:effectLst/>
                <a:latin typeface="Arial" charset="0"/>
                <a:ea typeface="+mn-ea"/>
                <a:cs typeface="+mn-cs"/>
              </a:rPr>
              <a:t>page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allocations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from</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data</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file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called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mixed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where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up</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8 different </a:t>
            </a:r>
            <a:r>
              <a:rPr lang="de-DE" sz="1200" kern="1200" dirty="0" err="1">
                <a:solidFill>
                  <a:schemeClr val="tx1"/>
                </a:solidFill>
                <a:effectLst/>
                <a:latin typeface="Arial" charset="0"/>
                <a:ea typeface="+mn-ea"/>
                <a:cs typeface="+mn-cs"/>
              </a:rPr>
              <a:t>allocation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units</a:t>
            </a:r>
            <a:r>
              <a:rPr lang="de-DE" sz="1200" kern="1200" dirty="0">
                <a:solidFill>
                  <a:schemeClr val="tx1"/>
                </a:solidFill>
                <a:effectLst/>
                <a:latin typeface="Arial" charset="0"/>
                <a:ea typeface="+mn-ea"/>
                <a:cs typeface="+mn-cs"/>
              </a:rPr>
              <a:t>. After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8-page </a:t>
            </a:r>
            <a:r>
              <a:rPr lang="de-DE" sz="1200" kern="1200" dirty="0" err="1">
                <a:solidFill>
                  <a:schemeClr val="tx1"/>
                </a:solidFill>
                <a:effectLst/>
                <a:latin typeface="Arial" charset="0"/>
                <a:ea typeface="+mn-ea"/>
                <a:cs typeface="+mn-cs"/>
              </a:rPr>
              <a:t>threshold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reached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entire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dedicated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unit</a:t>
            </a:r>
            <a:r>
              <a:rPr lang="de-DE" sz="1200" kern="1200" dirty="0">
                <a:solidFill>
                  <a:schemeClr val="tx1"/>
                </a:solidFill>
                <a:effectLst/>
                <a:latin typeface="Arial" charset="0"/>
                <a:ea typeface="+mn-ea"/>
                <a:cs typeface="+mn-cs"/>
              </a:rPr>
              <a:t> at a time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within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needed</a:t>
            </a:r>
            <a:r>
              <a:rPr lang="de-DE" sz="1200" kern="1200" dirty="0">
                <a:solidFill>
                  <a:schemeClr val="tx1"/>
                </a:solidFill>
                <a:effectLst/>
                <a:latin typeface="Arial" charset="0"/>
                <a:ea typeface="+mn-ea"/>
                <a:cs typeface="+mn-cs"/>
              </a:rPr>
              <a:t>). Mixed </a:t>
            </a:r>
            <a:r>
              <a:rPr lang="de-DE" sz="1200" kern="1200" dirty="0" err="1">
                <a:solidFill>
                  <a:schemeClr val="tx1"/>
                </a:solidFill>
                <a:effectLst/>
                <a:latin typeface="Arial" charset="0"/>
                <a:ea typeface="+mn-ea"/>
                <a:cs typeface="+mn-cs"/>
              </a:rPr>
              <a:t>page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allocations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lead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page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latch</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contention</a:t>
            </a:r>
            <a:r>
              <a:rPr lang="de-DE" sz="1200" kern="1200" dirty="0">
                <a:solidFill>
                  <a:schemeClr val="tx1"/>
                </a:solidFill>
                <a:effectLst/>
                <a:latin typeface="Arial" charset="0"/>
                <a:ea typeface="+mn-ea"/>
                <a:cs typeface="+mn-cs"/>
              </a:rPr>
              <a:t> on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SGAM </a:t>
            </a:r>
            <a:r>
              <a:rPr lang="de-DE" sz="1200" kern="1200" dirty="0" err="1">
                <a:solidFill>
                  <a:schemeClr val="tx1"/>
                </a:solidFill>
                <a:effectLst/>
                <a:latin typeface="Arial" charset="0"/>
                <a:ea typeface="+mn-ea"/>
                <a:cs typeface="+mn-cs"/>
              </a:rPr>
              <a:t>allocation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bitmaps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track</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mixed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one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leading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causes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contention</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tempdb</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Turning</a:t>
            </a:r>
            <a:r>
              <a:rPr lang="de-DE" sz="1200" kern="1200" dirty="0">
                <a:solidFill>
                  <a:schemeClr val="tx1"/>
                </a:solidFill>
                <a:effectLst/>
                <a:latin typeface="Arial" charset="0"/>
                <a:ea typeface="+mn-ea"/>
                <a:cs typeface="+mn-cs"/>
              </a:rPr>
              <a:t> on </a:t>
            </a:r>
            <a:r>
              <a:rPr lang="de-DE" sz="1200" kern="1200" dirty="0" err="1">
                <a:solidFill>
                  <a:schemeClr val="tx1"/>
                </a:solidFill>
                <a:effectLst/>
                <a:latin typeface="Arial" charset="0"/>
                <a:ea typeface="+mn-ea"/>
                <a:cs typeface="+mn-cs"/>
              </a:rPr>
              <a:t>trace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flag</a:t>
            </a:r>
            <a:r>
              <a:rPr lang="de-DE" sz="1200" kern="1200" dirty="0">
                <a:solidFill>
                  <a:schemeClr val="tx1"/>
                </a:solidFill>
                <a:effectLst/>
                <a:latin typeface="Arial" charset="0"/>
                <a:ea typeface="+mn-ea"/>
                <a:cs typeface="+mn-cs"/>
              </a:rPr>
              <a:t> 1118 </a:t>
            </a:r>
            <a:r>
              <a:rPr lang="de-DE" sz="1200" kern="1200" dirty="0" err="1">
                <a:solidFill>
                  <a:schemeClr val="tx1"/>
                </a:solidFill>
                <a:effectLst/>
                <a:latin typeface="Arial" charset="0"/>
                <a:ea typeface="+mn-ea"/>
                <a:cs typeface="+mn-cs"/>
              </a:rPr>
              <a:t>removes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cause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contention</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tempdb</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It</a:t>
            </a:r>
            <a:r>
              <a:rPr lang="de-DE" sz="1200" kern="1200" dirty="0">
                <a:solidFill>
                  <a:schemeClr val="tx1"/>
                </a:solidFill>
                <a:effectLst/>
                <a:latin typeface="Arial" charset="0"/>
                <a:ea typeface="+mn-ea"/>
                <a:cs typeface="+mn-cs"/>
              </a:rPr>
              <a:t> also </a:t>
            </a:r>
            <a:r>
              <a:rPr lang="de-DE" sz="1200" kern="1200" dirty="0" err="1">
                <a:solidFill>
                  <a:schemeClr val="tx1"/>
                </a:solidFill>
                <a:effectLst/>
                <a:latin typeface="Arial" charset="0"/>
                <a:ea typeface="+mn-ea"/>
                <a:cs typeface="+mn-cs"/>
              </a:rPr>
              <a:t>disables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mixed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for</a:t>
            </a:r>
            <a:r>
              <a:rPr lang="de-DE" sz="1200" kern="1200" dirty="0">
                <a:solidFill>
                  <a:schemeClr val="tx1"/>
                </a:solidFill>
                <a:effectLst/>
                <a:latin typeface="Arial" charset="0"/>
                <a:ea typeface="+mn-ea"/>
                <a:cs typeface="+mn-cs"/>
              </a:rPr>
              <a:t> all </a:t>
            </a:r>
            <a:r>
              <a:rPr lang="de-DE" sz="1200" kern="1200" dirty="0" err="1">
                <a:solidFill>
                  <a:schemeClr val="tx1"/>
                </a:solidFill>
                <a:effectLst/>
                <a:latin typeface="Arial" charset="0"/>
                <a:ea typeface="+mn-ea"/>
                <a:cs typeface="+mn-cs"/>
              </a:rPr>
              <a:t>user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databases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well</a:t>
            </a:r>
            <a:r>
              <a:rPr lang="de-DE" sz="1200" kern="1200" dirty="0">
                <a:solidFill>
                  <a:schemeClr val="tx1"/>
                </a:solidFill>
                <a:effectLst/>
                <a:latin typeface="Arial" charset="0"/>
                <a:ea typeface="+mn-ea"/>
                <a:cs typeface="+mn-cs"/>
              </a:rPr>
              <a:t>, but </a:t>
            </a:r>
            <a:r>
              <a:rPr lang="de-DE" sz="1200" kern="1200" dirty="0" err="1">
                <a:solidFill>
                  <a:schemeClr val="tx1"/>
                </a:solidFill>
                <a:effectLst/>
                <a:latin typeface="Arial" charset="0"/>
                <a:ea typeface="+mn-ea"/>
                <a:cs typeface="+mn-cs"/>
              </a:rPr>
              <a:t>there’s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downside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having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trace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flag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turned</a:t>
            </a:r>
            <a:r>
              <a:rPr lang="de-DE" sz="1200" kern="1200" dirty="0">
                <a:solidFill>
                  <a:schemeClr val="tx1"/>
                </a:solidFill>
                <a:effectLst/>
                <a:latin typeface="Arial" charset="0"/>
                <a:ea typeface="+mn-ea"/>
                <a:cs typeface="+mn-cs"/>
              </a:rPr>
              <a:t> on. The </a:t>
            </a:r>
            <a:r>
              <a:rPr lang="de-DE" sz="1200" kern="1200" dirty="0" err="1">
                <a:solidFill>
                  <a:schemeClr val="tx1"/>
                </a:solidFill>
                <a:effectLst/>
                <a:latin typeface="Arial" charset="0"/>
                <a:ea typeface="+mn-ea"/>
                <a:cs typeface="+mn-cs"/>
              </a:rPr>
              <a:t>whole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mixed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extent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thing</a:t>
            </a:r>
            <a:r>
              <a:rPr lang="de-DE" sz="1200" kern="1200" dirty="0">
                <a:solidFill>
                  <a:schemeClr val="tx1"/>
                </a:solidFill>
                <a:effectLst/>
                <a:latin typeface="Arial" charset="0"/>
                <a:ea typeface="+mn-ea"/>
                <a:cs typeface="+mn-cs"/>
              </a:rPr>
              <a:t> was </a:t>
            </a:r>
            <a:r>
              <a:rPr lang="de-DE" sz="1200" kern="1200" dirty="0" err="1">
                <a:solidFill>
                  <a:schemeClr val="tx1"/>
                </a:solidFill>
                <a:effectLst/>
                <a:latin typeface="Arial" charset="0"/>
                <a:ea typeface="+mn-ea"/>
                <a:cs typeface="+mn-cs"/>
              </a:rPr>
              <a:t>from</a:t>
            </a:r>
            <a:r>
              <a:rPr lang="de-DE" sz="1200" kern="1200" dirty="0">
                <a:solidFill>
                  <a:schemeClr val="tx1"/>
                </a:solidFill>
                <a:effectLst/>
                <a:latin typeface="Arial" charset="0"/>
                <a:ea typeface="+mn-ea"/>
                <a:cs typeface="+mn-cs"/>
              </a:rPr>
              <a:t> 7.0 </a:t>
            </a:r>
            <a:r>
              <a:rPr lang="de-DE" sz="1200" kern="1200" dirty="0" err="1">
                <a:solidFill>
                  <a:schemeClr val="tx1"/>
                </a:solidFill>
                <a:effectLst/>
                <a:latin typeface="Arial" charset="0"/>
                <a:ea typeface="+mn-ea"/>
                <a:cs typeface="+mn-cs"/>
              </a:rPr>
              <a:t>when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people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didn’t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want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small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tables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immediately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consuming</a:t>
            </a:r>
            <a:r>
              <a:rPr lang="de-DE" sz="1200" kern="1200" dirty="0">
                <a:solidFill>
                  <a:schemeClr val="tx1"/>
                </a:solidFill>
                <a:effectLst/>
                <a:latin typeface="Arial" charset="0"/>
                <a:ea typeface="+mn-ea"/>
                <a:cs typeface="+mn-cs"/>
              </a:rPr>
              <a:t> 64KB </a:t>
            </a:r>
            <a:r>
              <a:rPr lang="de-DE" sz="1200" kern="1200" dirty="0" err="1">
                <a:solidFill>
                  <a:schemeClr val="tx1"/>
                </a:solidFill>
                <a:effectLst/>
                <a:latin typeface="Arial" charset="0"/>
                <a:ea typeface="+mn-ea"/>
                <a:cs typeface="+mn-cs"/>
              </a:rPr>
              <a:t>of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data</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file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space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Nowadays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really</a:t>
            </a:r>
            <a:r>
              <a:rPr lang="de-DE" sz="1200" kern="1200" dirty="0">
                <a:solidFill>
                  <a:schemeClr val="tx1"/>
                </a:solidFill>
                <a:effectLst/>
                <a:latin typeface="Arial" charset="0"/>
                <a:ea typeface="+mn-ea"/>
                <a:cs typeface="+mn-cs"/>
              </a:rPr>
              <a:t> irrelevant.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more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about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it</a:t>
            </a:r>
            <a:r>
              <a:rPr lang="de-DE" sz="1200" kern="1200" dirty="0">
                <a:solidFill>
                  <a:schemeClr val="tx1"/>
                </a:solidFill>
                <a:effectLst/>
                <a:latin typeface="Arial" charset="0"/>
                <a:ea typeface="+mn-ea"/>
                <a:cs typeface="+mn-cs"/>
              </a:rPr>
              <a:t> in </a:t>
            </a:r>
            <a:r>
              <a:rPr lang="de-DE" sz="1200" u="sng" kern="1200" dirty="0" err="1">
                <a:solidFill>
                  <a:schemeClr val="tx1"/>
                </a:solidFill>
                <a:effectLst/>
                <a:latin typeface="Arial" charset="0"/>
                <a:ea typeface="+mn-ea"/>
                <a:cs typeface="+mn-cs"/>
                <a:hlinkClick r:id="rId3"/>
              </a:rPr>
              <a:t>this</a:t>
            </a:r>
            <a:r>
              <a:rPr lang="de-DE" sz="1200" u="sng" kern="1200" dirty="0">
                <a:solidFill>
                  <a:schemeClr val="tx1"/>
                </a:solidFill>
                <a:effectLst/>
                <a:latin typeface="Arial" charset="0"/>
                <a:ea typeface="+mn-ea"/>
                <a:cs typeface="+mn-cs"/>
                <a:hlinkClick r:id="rId3"/>
              </a:rPr>
              <a:t> </a:t>
            </a:r>
            <a:r>
              <a:rPr lang="de-DE" sz="1200" u="sng" kern="1200" dirty="0" err="1">
                <a:solidFill>
                  <a:schemeClr val="tx1"/>
                </a:solidFill>
                <a:effectLst/>
                <a:latin typeface="Arial" charset="0"/>
                <a:ea typeface="+mn-ea"/>
                <a:cs typeface="+mn-cs"/>
                <a:hlinkClick r:id="rId3"/>
              </a:rPr>
              <a:t>blog</a:t>
            </a:r>
            <a:r>
              <a:rPr lang="de-DE" sz="1200" u="sng" kern="1200" dirty="0">
                <a:solidFill>
                  <a:schemeClr val="tx1"/>
                </a:solidFill>
                <a:effectLst/>
                <a:latin typeface="Arial" charset="0"/>
                <a:ea typeface="+mn-ea"/>
                <a:cs typeface="+mn-cs"/>
                <a:hlinkClick r:id="rId3"/>
              </a:rPr>
              <a:t> </a:t>
            </a:r>
            <a:r>
              <a:rPr lang="de-DE" sz="1200" u="sng" kern="1200" dirty="0" err="1">
                <a:solidFill>
                  <a:schemeClr val="tx1"/>
                </a:solidFill>
                <a:effectLst/>
                <a:latin typeface="Arial" charset="0"/>
                <a:ea typeface="+mn-ea"/>
                <a:cs typeface="+mn-cs"/>
                <a:hlinkClick r:id="rId3"/>
              </a:rPr>
              <a:t>post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KB </a:t>
            </a:r>
            <a:r>
              <a:rPr lang="de-DE" sz="1200" kern="1200" dirty="0" err="1">
                <a:solidFill>
                  <a:schemeClr val="tx1"/>
                </a:solidFill>
                <a:effectLst/>
                <a:latin typeface="Arial" charset="0"/>
                <a:ea typeface="+mn-ea"/>
                <a:cs typeface="+mn-cs"/>
              </a:rPr>
              <a:t>articles</a:t>
            </a:r>
            <a:r>
              <a:rPr lang="de-DE" sz="1200" kern="1200" dirty="0">
                <a:solidFill>
                  <a:schemeClr val="tx1"/>
                </a:solidFill>
                <a:effectLst/>
                <a:latin typeface="Arial" charset="0"/>
                <a:ea typeface="+mn-ea"/>
                <a:cs typeface="+mn-cs"/>
              </a:rPr>
              <a:t> </a:t>
            </a:r>
            <a:r>
              <a:rPr lang="de-DE" sz="1200" u="sng" kern="1200" dirty="0">
                <a:solidFill>
                  <a:schemeClr val="tx1"/>
                </a:solidFill>
                <a:effectLst/>
                <a:latin typeface="Arial" charset="0"/>
                <a:ea typeface="+mn-ea"/>
                <a:cs typeface="+mn-cs"/>
                <a:hlinkClick r:id="rId4"/>
              </a:rPr>
              <a:t>328551</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u="sng" kern="1200" dirty="0">
                <a:solidFill>
                  <a:schemeClr val="tx1"/>
                </a:solidFill>
                <a:effectLst/>
                <a:latin typeface="Arial" charset="0"/>
                <a:ea typeface="+mn-ea"/>
                <a:cs typeface="+mn-cs"/>
                <a:hlinkClick r:id="rId5"/>
              </a:rPr>
              <a:t>2154845</a:t>
            </a:r>
            <a:r>
              <a:rPr lang="de-DE" sz="1200" kern="1200" dirty="0">
                <a:solidFill>
                  <a:schemeClr val="tx1"/>
                </a:solidFill>
                <a:effectLst/>
                <a:latin typeface="Arial" charset="0"/>
                <a:ea typeface="+mn-ea"/>
                <a:cs typeface="+mn-cs"/>
              </a:rPr>
              <a:t>.</a:t>
            </a:r>
            <a:br>
              <a:rPr lang="de-DE" sz="1200" kern="1200" dirty="0">
                <a:solidFill>
                  <a:schemeClr val="tx1"/>
                </a:solidFill>
                <a:effectLst/>
                <a:latin typeface="Arial" charset="0"/>
                <a:ea typeface="+mn-ea"/>
                <a:cs typeface="+mn-cs"/>
              </a:rPr>
            </a:br>
            <a:br>
              <a:rPr lang="de-DE" sz="1200" kern="1200" dirty="0">
                <a:solidFill>
                  <a:schemeClr val="tx1"/>
                </a:solidFill>
                <a:effectLst/>
                <a:latin typeface="Arial" charset="0"/>
                <a:ea typeface="+mn-ea"/>
                <a:cs typeface="+mn-cs"/>
              </a:rPr>
            </a:br>
            <a:r>
              <a:rPr lang="de-DE" sz="1200" kern="1200" dirty="0">
                <a:solidFill>
                  <a:schemeClr val="tx1"/>
                </a:solidFill>
                <a:effectLst/>
                <a:latin typeface="Arial" charset="0"/>
                <a:ea typeface="+mn-ea"/>
                <a:cs typeface="+mn-cs"/>
              </a:rPr>
              <a:t>Trace </a:t>
            </a:r>
            <a:r>
              <a:rPr lang="de-DE" sz="1200" kern="1200" dirty="0" err="1">
                <a:solidFill>
                  <a:schemeClr val="tx1"/>
                </a:solidFill>
                <a:effectLst/>
                <a:latin typeface="Arial" charset="0"/>
                <a:ea typeface="+mn-ea"/>
                <a:cs typeface="+mn-cs"/>
              </a:rPr>
              <a:t>flag</a:t>
            </a:r>
            <a:r>
              <a:rPr lang="de-DE" sz="1200" kern="1200" dirty="0">
                <a:solidFill>
                  <a:schemeClr val="tx1"/>
                </a:solidFill>
                <a:effectLst/>
                <a:latin typeface="Arial" charset="0"/>
                <a:ea typeface="+mn-ea"/>
                <a:cs typeface="+mn-cs"/>
              </a:rPr>
              <a:t> 3226 </a:t>
            </a:r>
            <a:r>
              <a:rPr lang="de-DE" sz="1200" kern="1200" dirty="0" err="1">
                <a:solidFill>
                  <a:schemeClr val="tx1"/>
                </a:solidFill>
                <a:effectLst/>
                <a:latin typeface="Arial" charset="0"/>
                <a:ea typeface="+mn-ea"/>
                <a:cs typeface="+mn-cs"/>
              </a:rPr>
              <a:t>stops</a:t>
            </a:r>
            <a:r>
              <a:rPr lang="de-DE" sz="1200" kern="1200" dirty="0">
                <a:solidFill>
                  <a:schemeClr val="tx1"/>
                </a:solidFill>
                <a:effectLst/>
                <a:latin typeface="Arial" charset="0"/>
                <a:ea typeface="+mn-ea"/>
                <a:cs typeface="+mn-cs"/>
              </a:rPr>
              <a:t> SQL Server </a:t>
            </a:r>
            <a:r>
              <a:rPr lang="de-DE" sz="1200" kern="1200" dirty="0" err="1">
                <a:solidFill>
                  <a:schemeClr val="tx1"/>
                </a:solidFill>
                <a:effectLst/>
                <a:latin typeface="Arial" charset="0"/>
                <a:ea typeface="+mn-ea"/>
                <a:cs typeface="+mn-cs"/>
              </a:rPr>
              <a:t>from</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printing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backup</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success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message</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error</a:t>
            </a:r>
            <a:r>
              <a:rPr lang="de-DE" sz="1200" kern="1200" dirty="0">
                <a:solidFill>
                  <a:schemeClr val="tx1"/>
                </a:solidFill>
                <a:effectLst/>
                <a:latin typeface="Arial" charset="0"/>
                <a:ea typeface="+mn-ea"/>
                <a:cs typeface="+mn-cs"/>
              </a:rPr>
              <a:t> log. </a:t>
            </a:r>
            <a:r>
              <a:rPr lang="de-DE" sz="1200" kern="1200" dirty="0" err="1">
                <a:solidFill>
                  <a:schemeClr val="tx1"/>
                </a:solidFill>
                <a:effectLst/>
                <a:latin typeface="Arial" charset="0"/>
                <a:ea typeface="+mn-ea"/>
                <a:cs typeface="+mn-cs"/>
              </a:rPr>
              <a:t>If</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have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several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databases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have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very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frequent</a:t>
            </a:r>
            <a:r>
              <a:rPr lang="de-DE" sz="1200" kern="1200" dirty="0">
                <a:solidFill>
                  <a:schemeClr val="tx1"/>
                </a:solidFill>
                <a:effectLst/>
                <a:latin typeface="Arial" charset="0"/>
                <a:ea typeface="+mn-ea"/>
                <a:cs typeface="+mn-cs"/>
              </a:rPr>
              <a:t> log </a:t>
            </a:r>
            <a:r>
              <a:rPr lang="de-DE" sz="1200" kern="1200" dirty="0" err="1">
                <a:solidFill>
                  <a:schemeClr val="tx1"/>
                </a:solidFill>
                <a:effectLst/>
                <a:latin typeface="Arial" charset="0"/>
                <a:ea typeface="+mn-ea"/>
                <a:cs typeface="+mn-cs"/>
              </a:rPr>
              <a:t>backups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these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success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messages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flood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your</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error</a:t>
            </a:r>
            <a:r>
              <a:rPr lang="de-DE" sz="1200" kern="1200" dirty="0">
                <a:solidFill>
                  <a:schemeClr val="tx1"/>
                </a:solidFill>
                <a:effectLst/>
                <a:latin typeface="Arial" charset="0"/>
                <a:ea typeface="+mn-ea"/>
                <a:cs typeface="+mn-cs"/>
              </a:rPr>
              <a:t> log, </a:t>
            </a:r>
            <a:r>
              <a:rPr lang="de-DE" sz="1200" kern="1200" dirty="0" err="1">
                <a:solidFill>
                  <a:schemeClr val="tx1"/>
                </a:solidFill>
                <a:effectLst/>
                <a:latin typeface="Arial" charset="0"/>
                <a:ea typeface="+mn-ea"/>
                <a:cs typeface="+mn-cs"/>
              </a:rPr>
              <a:t>leading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very</a:t>
            </a:r>
            <a:r>
              <a:rPr lang="de-DE" sz="1200" kern="1200" dirty="0">
                <a:solidFill>
                  <a:schemeClr val="tx1"/>
                </a:solidFill>
                <a:effectLst/>
                <a:latin typeface="Arial" charset="0"/>
                <a:ea typeface="+mn-ea"/>
                <a:cs typeface="+mn-cs"/>
              </a:rPr>
              <a:t> large </a:t>
            </a:r>
            <a:r>
              <a:rPr lang="de-DE" sz="1200" kern="1200" dirty="0" err="1">
                <a:solidFill>
                  <a:schemeClr val="tx1"/>
                </a:solidFill>
                <a:effectLst/>
                <a:latin typeface="Arial" charset="0"/>
                <a:ea typeface="+mn-ea"/>
                <a:cs typeface="+mn-cs"/>
              </a:rPr>
              <a:t>error</a:t>
            </a:r>
            <a:r>
              <a:rPr lang="de-DE" sz="1200" kern="1200" dirty="0">
                <a:solidFill>
                  <a:schemeClr val="tx1"/>
                </a:solidFill>
                <a:effectLst/>
                <a:latin typeface="Arial" charset="0"/>
                <a:ea typeface="+mn-ea"/>
                <a:cs typeface="+mn-cs"/>
              </a:rPr>
              <a:t> log </a:t>
            </a:r>
            <a:r>
              <a:rPr lang="de-DE" sz="1200" kern="1200" dirty="0" err="1">
                <a:solidFill>
                  <a:schemeClr val="tx1"/>
                </a:solidFill>
                <a:effectLst/>
                <a:latin typeface="Arial" charset="0"/>
                <a:ea typeface="+mn-ea"/>
                <a:cs typeface="+mn-cs"/>
              </a:rPr>
              <a:t>files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difficulty</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spotting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really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useful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error</a:t>
            </a:r>
            <a:r>
              <a:rPr lang="de-DE" sz="1200" kern="1200" dirty="0">
                <a:solidFill>
                  <a:schemeClr val="tx1"/>
                </a:solidFill>
                <a:effectLst/>
                <a:latin typeface="Arial" charset="0"/>
                <a:ea typeface="+mn-ea"/>
                <a:cs typeface="+mn-cs"/>
              </a:rPr>
              <a:t> log </a:t>
            </a:r>
            <a:r>
              <a:rPr lang="de-DE" sz="1200" kern="1200" dirty="0" err="1">
                <a:solidFill>
                  <a:schemeClr val="tx1"/>
                </a:solidFill>
                <a:effectLst/>
                <a:latin typeface="Arial" charset="0"/>
                <a:ea typeface="+mn-ea"/>
                <a:cs typeface="+mn-cs"/>
              </a:rPr>
              <a:t>messages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can</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read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about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this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trace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flag</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and</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others</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that</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may</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be</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useful</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to</a:t>
            </a:r>
            <a:r>
              <a:rPr lang="de-DE" sz="1200" kern="1200" dirty="0">
                <a:solidFill>
                  <a:schemeClr val="tx1"/>
                </a:solidFill>
                <a:effectLst/>
                <a:latin typeface="Arial" charset="0"/>
                <a:ea typeface="+mn-ea"/>
                <a:cs typeface="+mn-cs"/>
              </a:rPr>
              <a:t> </a:t>
            </a:r>
            <a:r>
              <a:rPr lang="de-DE" sz="1200" kern="1200" dirty="0" err="1">
                <a:solidFill>
                  <a:schemeClr val="tx1"/>
                </a:solidFill>
                <a:effectLst/>
                <a:latin typeface="Arial" charset="0"/>
                <a:ea typeface="+mn-ea"/>
                <a:cs typeface="+mn-cs"/>
              </a:rPr>
              <a:t>you</a:t>
            </a:r>
            <a:r>
              <a:rPr lang="de-DE" sz="1200" kern="1200" dirty="0">
                <a:solidFill>
                  <a:schemeClr val="tx1"/>
                </a:solidFill>
                <a:effectLst/>
                <a:latin typeface="Arial" charset="0"/>
                <a:ea typeface="+mn-ea"/>
                <a:cs typeface="+mn-cs"/>
              </a:rPr>
              <a:t>) in </a:t>
            </a:r>
            <a:r>
              <a:rPr lang="de-DE" sz="1200" kern="1200" dirty="0" err="1">
                <a:solidFill>
                  <a:schemeClr val="tx1"/>
                </a:solidFill>
                <a:effectLst/>
                <a:latin typeface="Arial" charset="0"/>
                <a:ea typeface="+mn-ea"/>
                <a:cs typeface="+mn-cs"/>
              </a:rPr>
              <a:t>the</a:t>
            </a:r>
            <a:r>
              <a:rPr lang="de-DE" sz="1200" kern="1200" dirty="0">
                <a:solidFill>
                  <a:schemeClr val="tx1"/>
                </a:solidFill>
                <a:effectLst/>
                <a:latin typeface="Arial" charset="0"/>
                <a:ea typeface="+mn-ea"/>
                <a:cs typeface="+mn-cs"/>
              </a:rPr>
              <a:t> Books Online </a:t>
            </a:r>
            <a:r>
              <a:rPr lang="de-DE" sz="1200" kern="1200" dirty="0" err="1">
                <a:solidFill>
                  <a:schemeClr val="tx1"/>
                </a:solidFill>
                <a:effectLst/>
                <a:latin typeface="Arial" charset="0"/>
                <a:ea typeface="+mn-ea"/>
                <a:cs typeface="+mn-cs"/>
              </a:rPr>
              <a:t>topic</a:t>
            </a:r>
            <a:r>
              <a:rPr lang="de-DE" sz="1200" kern="1200" dirty="0">
                <a:solidFill>
                  <a:schemeClr val="tx1"/>
                </a:solidFill>
                <a:effectLst/>
                <a:latin typeface="Arial" charset="0"/>
                <a:ea typeface="+mn-ea"/>
                <a:cs typeface="+mn-cs"/>
              </a:rPr>
              <a:t> </a:t>
            </a:r>
            <a:r>
              <a:rPr lang="de-DE" sz="1200" i="1" kern="1200" dirty="0">
                <a:solidFill>
                  <a:schemeClr val="tx1"/>
                </a:solidFill>
                <a:effectLst/>
                <a:latin typeface="Arial" charset="0"/>
                <a:ea typeface="+mn-ea"/>
                <a:cs typeface="+mn-cs"/>
              </a:rPr>
              <a:t>Trace Flags</a:t>
            </a:r>
            <a:r>
              <a:rPr lang="de-DE" sz="1200" kern="1200" dirty="0">
                <a:solidFill>
                  <a:schemeClr val="tx1"/>
                </a:solidFill>
                <a:effectLst/>
                <a:latin typeface="Arial" charset="0"/>
                <a:ea typeface="+mn-ea"/>
                <a:cs typeface="+mn-cs"/>
              </a:rPr>
              <a:t> </a:t>
            </a:r>
            <a:r>
              <a:rPr lang="de-DE" sz="1200" u="sng" kern="1200" dirty="0" err="1">
                <a:solidFill>
                  <a:schemeClr val="tx1"/>
                </a:solidFill>
                <a:effectLst/>
                <a:latin typeface="Arial" charset="0"/>
                <a:ea typeface="+mn-ea"/>
                <a:cs typeface="+mn-cs"/>
                <a:hlinkClick r:id="rId6"/>
              </a:rPr>
              <a:t>here</a:t>
            </a:r>
            <a:r>
              <a:rPr lang="de-DE" sz="1200" kern="1200" dirty="0">
                <a:solidFill>
                  <a:schemeClr val="tx1"/>
                </a:solidFill>
                <a:effectLst/>
                <a:latin typeface="Arial" charset="0"/>
                <a:ea typeface="+mn-ea"/>
                <a:cs typeface="+mn-cs"/>
              </a:rPr>
              <a:t>.</a:t>
            </a:r>
            <a:endParaRPr lang="de-DE" dirty="0"/>
          </a:p>
        </p:txBody>
      </p:sp>
      <p:sp>
        <p:nvSpPr>
          <p:cNvPr id="4" name="Footer Placeholder 3"/>
          <p:cNvSpPr>
            <a:spLocks noGrp="1"/>
          </p:cNvSpPr>
          <p:nvPr>
            <p:ph type="ftr" sz="quarter" idx="10"/>
          </p:nvPr>
        </p:nvSpPr>
        <p:spPr/>
        <p:txBody>
          <a:bodyPr/>
          <a:lstStyle/>
          <a:p>
            <a:r>
              <a:rPr lang="en-US"/>
              <a:t>SQL Server Performance Tuning and Optimization</a:t>
            </a:r>
          </a:p>
        </p:txBody>
      </p:sp>
      <p:sp>
        <p:nvSpPr>
          <p:cNvPr id="5" name="Slide Number Placeholder 4"/>
          <p:cNvSpPr>
            <a:spLocks noGrp="1"/>
          </p:cNvSpPr>
          <p:nvPr>
            <p:ph type="sldNum" sz="quarter" idx="11"/>
          </p:nvPr>
        </p:nvSpPr>
        <p:spPr/>
        <p:txBody>
          <a:bodyPr/>
          <a:lstStyle/>
          <a:p>
            <a:fld id="{7B1E8BCC-E5A2-4E09-B217-0632DC6560A8}" type="slidenum">
              <a:rPr lang="en-US" smtClean="0"/>
              <a:pPr/>
              <a:t>9</a:t>
            </a:fld>
            <a:endParaRPr lang="en-US"/>
          </a:p>
        </p:txBody>
      </p:sp>
    </p:spTree>
    <p:extLst>
      <p:ext uri="{BB962C8B-B14F-4D97-AF65-F5344CB8AC3E}">
        <p14:creationId xmlns:p14="http://schemas.microsoft.com/office/powerpoint/2010/main" val="876540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need to figure out the ideal configuration for SQL Server memory in an environment that has been over provisioned the best way to try to go about doing this is start off with a baseline of the environment and the current performance metrics.  Counters to begin monitoring would include:</a:t>
            </a:r>
          </a:p>
          <a:p>
            <a:endParaRPr lang="en-US" dirty="0"/>
          </a:p>
          <a:p>
            <a:pPr marL="171450" indent="-171450">
              <a:buFont typeface="Symbol" pitchFamily="18" charset="2"/>
              <a:buChar char="-"/>
            </a:pPr>
            <a:r>
              <a:rPr lang="en-US" dirty="0"/>
              <a:t>SQL </a:t>
            </a:r>
            <a:r>
              <a:rPr lang="en-US" dirty="0" err="1"/>
              <a:t>Server:Buffer</a:t>
            </a:r>
            <a:r>
              <a:rPr lang="en-US" dirty="0"/>
              <a:t> Manager\Page Life Expectancy</a:t>
            </a:r>
          </a:p>
          <a:p>
            <a:pPr marL="171450" indent="-171450">
              <a:buFont typeface="Symbol" pitchFamily="18" charset="2"/>
              <a:buChar char="-"/>
            </a:pPr>
            <a:r>
              <a:rPr lang="en-US" dirty="0"/>
              <a:t>SQL </a:t>
            </a:r>
            <a:r>
              <a:rPr lang="en-US" dirty="0" err="1"/>
              <a:t>Server:Buffer</a:t>
            </a:r>
            <a:r>
              <a:rPr lang="en-US" dirty="0"/>
              <a:t> Manager\Page Reads/sec</a:t>
            </a:r>
          </a:p>
          <a:p>
            <a:pPr marL="171450" indent="-171450">
              <a:buFont typeface="Symbol" pitchFamily="18" charset="2"/>
              <a:buChar char="-"/>
            </a:pPr>
            <a:r>
              <a:rPr lang="en-US" dirty="0"/>
              <a:t>Physical Disk\Disk Reads/sec</a:t>
            </a:r>
          </a:p>
        </p:txBody>
      </p:sp>
      <p:sp>
        <p:nvSpPr>
          <p:cNvPr id="4" name="Header Placeholder 3"/>
          <p:cNvSpPr>
            <a:spLocks noGrp="1"/>
          </p:cNvSpPr>
          <p:nvPr>
            <p:ph type="hdr" sz="quarter" idx="10"/>
          </p:nvPr>
        </p:nvSpPr>
        <p:spPr/>
        <p:txBody>
          <a:bodyPr/>
          <a:lstStyle/>
          <a:p>
            <a:r>
              <a:rPr lang="en-US"/>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81579D-69F0-4A06-9ECD-ED5EED334683}" type="datetime1">
              <a:rPr lang="en-US" smtClean="0"/>
              <a:t>10/10/2019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330268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with Sidebla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6636044-8892-428B-A655-0F3F547F2925}"/>
              </a:ext>
            </a:extLst>
          </p:cNvPr>
          <p:cNvSpPr/>
          <p:nvPr userDrawn="1"/>
        </p:nvSpPr>
        <p:spPr bwMode="white">
          <a:xfrm>
            <a:off x="8468686" y="0"/>
            <a:ext cx="3726600" cy="6858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72" tIns="45772" rIns="45772" bIns="45772" numCol="1" spcCol="0" rtlCol="0" fromWordArt="0" anchor="ctr" anchorCtr="0" forceAA="0" compatLnSpc="1">
            <a:prstTxWarp prst="textNoShape">
              <a:avLst/>
            </a:prstTxWarp>
            <a:noAutofit/>
          </a:bodyPr>
          <a:lstStyle/>
          <a:p>
            <a:pPr marL="0" marR="0" lvl="0" indent="0" algn="ctr" defTabSz="915117" rtl="0" eaLnBrk="1" fontAlgn="base" latinLnBrk="0" hangingPunct="1">
              <a:lnSpc>
                <a:spcPct val="100000"/>
              </a:lnSpc>
              <a:spcBef>
                <a:spcPct val="0"/>
              </a:spcBef>
              <a:spcAft>
                <a:spcPct val="0"/>
              </a:spcAft>
              <a:buClrTx/>
              <a:buSzTx/>
              <a:buFontTx/>
              <a:buNone/>
              <a:tabLst/>
              <a:defRPr/>
            </a:pPr>
            <a:endParaRPr kumimoji="0" lang="en-US" sz="1571" b="0" i="0" u="none" strike="noStrike" kern="1200" cap="none" spc="0" normalizeH="0" baseline="0" noProof="0" dirty="0">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
        <p:nvSpPr>
          <p:cNvPr id="2" name="Titel 1"/>
          <p:cNvSpPr>
            <a:spLocks noGrp="1"/>
          </p:cNvSpPr>
          <p:nvPr>
            <p:ph type="title"/>
          </p:nvPr>
        </p:nvSpPr>
        <p:spPr>
          <a:xfrm>
            <a:off x="450000" y="90001"/>
            <a:ext cx="10980000" cy="810000"/>
          </a:xfrm>
        </p:spPr>
        <p:txBody>
          <a:bodyPr>
            <a:normAutofit/>
          </a:bodyPr>
          <a:lstStyle>
            <a:lvl1pPr>
              <a:defRPr sz="2800">
                <a:solidFill>
                  <a:schemeClr val="tx1"/>
                </a:solidFill>
              </a:defRPr>
            </a:lvl1pPr>
          </a:lstStyle>
          <a:p>
            <a:r>
              <a:rPr lang="en-US" dirty="0"/>
              <a:t>Click to edit Master title style</a:t>
            </a:r>
            <a:endParaRPr kumimoji="0" lang="en-US" dirty="0"/>
          </a:p>
        </p:txBody>
      </p:sp>
      <p:sp>
        <p:nvSpPr>
          <p:cNvPr id="8" name="Inhaltsplatzhalter 7"/>
          <p:cNvSpPr>
            <a:spLocks noGrp="1"/>
          </p:cNvSpPr>
          <p:nvPr>
            <p:ph sz="quarter" idx="1"/>
          </p:nvPr>
        </p:nvSpPr>
        <p:spPr>
          <a:xfrm>
            <a:off x="450000" y="1260000"/>
            <a:ext cx="7740000" cy="5040000"/>
          </a:xfrm>
        </p:spPr>
        <p:txBody>
          <a:bodyPr/>
          <a:lstStyle>
            <a:lvl1pPr eaLnBrk="1" latinLnBrk="0" hangingPunct="1">
              <a:spcAft>
                <a:spcPts val="300"/>
              </a:spcAft>
              <a:defRPr/>
            </a:lvl1pPr>
            <a:lvl2pPr>
              <a:spcAft>
                <a:spcPts val="300"/>
              </a:spcAft>
              <a:defRPr/>
            </a:lvl2pPr>
            <a:lvl3pPr>
              <a:spcAft>
                <a:spcPts val="300"/>
              </a:spcAft>
              <a:defRPr/>
            </a:lvl3pPr>
            <a:lvl4pPr>
              <a:spcAft>
                <a:spcPts val="300"/>
              </a:spcAft>
              <a:defRPr/>
            </a:lvl4pPr>
            <a:lvl5pPr>
              <a:spcAft>
                <a:spcPts val="300"/>
              </a:spcAft>
              <a:defRPr/>
            </a:lvl5pPr>
          </a:lstStyle>
          <a:p>
            <a:pPr lvl="0" eaLnBrk="1" latinLnBrk="0" hangingPunct="1"/>
            <a:r>
              <a:rPr lang="en-US" dirty="0"/>
              <a:t>Click to edit Master text styles</a:t>
            </a:r>
            <a:endParaRPr lang="de-DE" dirty="0"/>
          </a:p>
          <a:p>
            <a:pPr lvl="1" eaLnBrk="1" latinLnBrk="0" hangingPunct="1"/>
            <a:r>
              <a:rPr lang="de-DE" dirty="0"/>
              <a:t>Second </a:t>
            </a:r>
            <a:r>
              <a:rPr lang="de-DE" dirty="0" err="1"/>
              <a:t>level</a:t>
            </a:r>
            <a:endParaRPr lang="de-DE" dirty="0"/>
          </a:p>
          <a:p>
            <a:pPr lvl="2" eaLnBrk="1" latinLnBrk="0" hangingPunct="1"/>
            <a:r>
              <a:rPr lang="de-DE" dirty="0"/>
              <a:t>Third </a:t>
            </a:r>
            <a:r>
              <a:rPr lang="de-DE" dirty="0" err="1"/>
              <a:t>level</a:t>
            </a:r>
            <a:endParaRPr lang="de-DE" dirty="0"/>
          </a:p>
          <a:p>
            <a:pPr lvl="3" eaLnBrk="1" latinLnBrk="0" hangingPunct="1"/>
            <a:r>
              <a:rPr lang="de-DE" dirty="0" err="1"/>
              <a:t>Fourth</a:t>
            </a:r>
            <a:r>
              <a:rPr lang="de-DE" dirty="0"/>
              <a:t> </a:t>
            </a:r>
            <a:r>
              <a:rPr lang="de-DE" dirty="0" err="1"/>
              <a:t>level</a:t>
            </a:r>
            <a:endParaRPr lang="de-DE" dirty="0"/>
          </a:p>
          <a:p>
            <a:pPr lvl="4" eaLnBrk="1" latinLnBrk="0" hangingPunct="1"/>
            <a:r>
              <a:rPr lang="de-DE" dirty="0" err="1"/>
              <a:t>Fifth</a:t>
            </a:r>
            <a:r>
              <a:rPr lang="de-DE" dirty="0"/>
              <a:t> </a:t>
            </a:r>
            <a:r>
              <a:rPr lang="de-DE" dirty="0" err="1"/>
              <a:t>level</a:t>
            </a:r>
            <a:endParaRPr kumimoji="0" lang="en-US" dirty="0"/>
          </a:p>
        </p:txBody>
      </p:sp>
    </p:spTree>
    <p:extLst>
      <p:ext uri="{BB962C8B-B14F-4D97-AF65-F5344CB8AC3E}">
        <p14:creationId xmlns:p14="http://schemas.microsoft.com/office/powerpoint/2010/main" val="261827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Titel 1"/>
          <p:cNvSpPr>
            <a:spLocks noGrp="1"/>
          </p:cNvSpPr>
          <p:nvPr>
            <p:ph type="title"/>
          </p:nvPr>
        </p:nvSpPr>
        <p:spPr>
          <a:xfrm>
            <a:off x="630000" y="2880001"/>
            <a:ext cx="10080000" cy="540000"/>
          </a:xfrm>
        </p:spPr>
        <p:txBody>
          <a:bodyPr anchor="t" anchorCtr="0">
            <a:noAutofit/>
          </a:bodyPr>
          <a:lstStyle>
            <a:lvl1pPr algn="r">
              <a:buNone/>
              <a:defRPr sz="3200" b="1" cap="none" baseline="0">
                <a:solidFill>
                  <a:schemeClr val="tx1"/>
                </a:solidFill>
              </a:defRPr>
            </a:lvl1pPr>
          </a:lstStyle>
          <a:p>
            <a:r>
              <a:rPr lang="en-US" dirty="0"/>
              <a:t>Click to edit Master title style</a:t>
            </a:r>
            <a:endParaRPr kumimoji="0" lang="en-US" dirty="0"/>
          </a:p>
        </p:txBody>
      </p:sp>
      <p:sp>
        <p:nvSpPr>
          <p:cNvPr id="6" name="Textplatzhalter 2"/>
          <p:cNvSpPr>
            <a:spLocks noGrp="1"/>
          </p:cNvSpPr>
          <p:nvPr>
            <p:ph type="body" idx="1" hasCustomPrompt="1"/>
          </p:nvPr>
        </p:nvSpPr>
        <p:spPr>
          <a:xfrm>
            <a:off x="630000" y="3510000"/>
            <a:ext cx="10080000" cy="1080000"/>
          </a:xfrm>
        </p:spPr>
        <p:txBody>
          <a:bodyPr anchor="t" anchorCtr="0">
            <a:normAutofit/>
          </a:bodyPr>
          <a:lstStyle>
            <a:lvl1pPr marL="0" indent="0" algn="r" eaLnBrk="1" latinLnBrk="0" hangingPunct="1">
              <a:spcAft>
                <a:spcPts val="300"/>
              </a:spcAft>
              <a:buNone/>
              <a:defRPr sz="2000">
                <a:solidFill>
                  <a:schemeClr val="tx1">
                    <a:tint val="75000"/>
                  </a:schemeClr>
                </a:solidFill>
              </a:defRPr>
            </a:lvl1pPr>
            <a:lvl2pPr>
              <a:buNone/>
              <a:defRPr sz="1802">
                <a:solidFill>
                  <a:schemeClr val="tx1">
                    <a:tint val="75000"/>
                  </a:schemeClr>
                </a:solidFill>
              </a:defRPr>
            </a:lvl2pPr>
            <a:lvl3pPr>
              <a:buNone/>
              <a:defRPr sz="1602">
                <a:solidFill>
                  <a:schemeClr val="tx1">
                    <a:tint val="75000"/>
                  </a:schemeClr>
                </a:solidFill>
              </a:defRPr>
            </a:lvl3pPr>
            <a:lvl4pPr>
              <a:buNone/>
              <a:defRPr sz="1402">
                <a:solidFill>
                  <a:schemeClr val="tx1">
                    <a:tint val="75000"/>
                  </a:schemeClr>
                </a:solidFill>
              </a:defRPr>
            </a:lvl4pPr>
            <a:lvl5pPr>
              <a:buNone/>
              <a:defRPr sz="1402">
                <a:solidFill>
                  <a:schemeClr val="tx1">
                    <a:tint val="75000"/>
                  </a:schemeClr>
                </a:solidFill>
              </a:defRPr>
            </a:lvl5pPr>
          </a:lstStyle>
          <a:p>
            <a:pPr lvl="0" eaLnBrk="1" latinLnBrk="0" hangingPunct="1"/>
            <a:r>
              <a:rPr lang="en-US" dirty="0"/>
              <a:t>Click to edit Master title style</a:t>
            </a:r>
            <a:endParaRPr kumimoji="0" lang="de-DE" dirty="0"/>
          </a:p>
        </p:txBody>
      </p:sp>
      <p:sp>
        <p:nvSpPr>
          <p:cNvPr id="8" name="Rectangle 7">
            <a:extLst>
              <a:ext uri="{FF2B5EF4-FFF2-40B4-BE49-F238E27FC236}">
                <a16:creationId xmlns:a16="http://schemas.microsoft.com/office/drawing/2014/main" id="{A701A8D5-C19B-4866-A6E2-6047A45DB803}"/>
              </a:ext>
            </a:extLst>
          </p:cNvPr>
          <p:cNvSpPr/>
          <p:nvPr userDrawn="1"/>
        </p:nvSpPr>
        <p:spPr bwMode="white">
          <a:xfrm>
            <a:off x="10777914" y="0"/>
            <a:ext cx="1413497" cy="6858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72" tIns="45772" rIns="45772" bIns="45772" numCol="1" spcCol="0" rtlCol="0" fromWordArt="0" anchor="ctr" anchorCtr="0" forceAA="0" compatLnSpc="1">
            <a:prstTxWarp prst="textNoShape">
              <a:avLst/>
            </a:prstTxWarp>
            <a:noAutofit/>
          </a:bodyPr>
          <a:lstStyle/>
          <a:p>
            <a:pPr marL="0" marR="0" lvl="0" indent="0" algn="ctr" defTabSz="915117" rtl="0" eaLnBrk="1" fontAlgn="base" latinLnBrk="0" hangingPunct="1">
              <a:lnSpc>
                <a:spcPct val="100000"/>
              </a:lnSpc>
              <a:spcBef>
                <a:spcPct val="0"/>
              </a:spcBef>
              <a:spcAft>
                <a:spcPct val="0"/>
              </a:spcAft>
              <a:buClrTx/>
              <a:buSzTx/>
              <a:buFontTx/>
              <a:buNone/>
              <a:tabLst/>
              <a:defRPr/>
            </a:pPr>
            <a:endParaRPr kumimoji="0" lang="en-US" sz="1374" b="0" i="0" u="none" strike="noStrike" kern="1200" cap="none" spc="0" normalizeH="0" baseline="0" noProof="0" dirty="0">
              <a:ln>
                <a:noFill/>
              </a:ln>
              <a:gradFill>
                <a:gsLst>
                  <a:gs pos="0">
                    <a:srgbClr val="FFFFFF"/>
                  </a:gs>
                  <a:gs pos="100000">
                    <a:srgbClr val="FFFFFF"/>
                  </a:gs>
                </a:gsLst>
                <a:lin ang="5400000" scaled="0"/>
              </a:gradFill>
              <a:effectLst/>
              <a:uLnTx/>
              <a:uFillTx/>
              <a:latin typeface="Arial" panose="020B0604020202020204" pitchFamily="34" charset="0"/>
              <a:ea typeface="Segoe UI" pitchFamily="34" charset="0"/>
              <a:cs typeface="Arial" panose="020B0604020202020204" pitchFamily="34" charset="0"/>
            </a:endParaRPr>
          </a:p>
        </p:txBody>
      </p:sp>
    </p:spTree>
    <p:extLst>
      <p:ext uri="{BB962C8B-B14F-4D97-AF65-F5344CB8AC3E}">
        <p14:creationId xmlns:p14="http://schemas.microsoft.com/office/powerpoint/2010/main" val="2950450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p:spTree>
      <p:nvGrpSpPr>
        <p:cNvPr id="1" name=""/>
        <p:cNvGrpSpPr/>
        <p:nvPr/>
      </p:nvGrpSpPr>
      <p:grpSpPr>
        <a:xfrm>
          <a:off x="0" y="0"/>
          <a:ext cx="0" cy="0"/>
          <a:chOff x="0" y="0"/>
          <a:chExt cx="0" cy="0"/>
        </a:xfrm>
      </p:grpSpPr>
      <p:sp>
        <p:nvSpPr>
          <p:cNvPr id="2" name="Titel 1"/>
          <p:cNvSpPr>
            <a:spLocks noGrp="1"/>
          </p:cNvSpPr>
          <p:nvPr>
            <p:ph type="title"/>
          </p:nvPr>
        </p:nvSpPr>
        <p:spPr>
          <a:xfrm>
            <a:off x="450000" y="90001"/>
            <a:ext cx="10980000" cy="810000"/>
          </a:xfrm>
        </p:spPr>
        <p:txBody>
          <a:bodyPr>
            <a:normAutofit/>
          </a:bodyPr>
          <a:lstStyle>
            <a:lvl1pPr>
              <a:defRPr sz="2800">
                <a:solidFill>
                  <a:schemeClr val="tx1"/>
                </a:solidFill>
              </a:defRPr>
            </a:lvl1pPr>
          </a:lstStyle>
          <a:p>
            <a:r>
              <a:rPr lang="en-US" dirty="0"/>
              <a:t>Click to edit Master title style</a:t>
            </a:r>
            <a:endParaRPr kumimoji="0" lang="en-US" dirty="0"/>
          </a:p>
        </p:txBody>
      </p:sp>
    </p:spTree>
    <p:extLst>
      <p:ext uri="{BB962C8B-B14F-4D97-AF65-F5344CB8AC3E}">
        <p14:creationId xmlns:p14="http://schemas.microsoft.com/office/powerpoint/2010/main" val="309525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53110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450000" y="90001"/>
            <a:ext cx="10980000" cy="810000"/>
          </a:xfrm>
          <a:prstGeom prst="rect">
            <a:avLst/>
          </a:prstGeom>
        </p:spPr>
        <p:txBody>
          <a:bodyPr vert="horz" anchor="b" anchorCtr="0">
            <a:normAutofit/>
          </a:bodyPr>
          <a:lstStyle/>
          <a:p>
            <a:r>
              <a:rPr lang="en-US" dirty="0"/>
              <a:t>Click to edit Master title style</a:t>
            </a:r>
            <a:endParaRPr kumimoji="0" lang="en-US" dirty="0"/>
          </a:p>
        </p:txBody>
      </p:sp>
      <p:sp>
        <p:nvSpPr>
          <p:cNvPr id="13" name="Textplatzhalter 12"/>
          <p:cNvSpPr>
            <a:spLocks noGrp="1"/>
          </p:cNvSpPr>
          <p:nvPr>
            <p:ph type="body" idx="1"/>
          </p:nvPr>
        </p:nvSpPr>
        <p:spPr>
          <a:xfrm>
            <a:off x="450000" y="1260000"/>
            <a:ext cx="10980000" cy="5040000"/>
          </a:xfrm>
          <a:prstGeom prst="rect">
            <a:avLst/>
          </a:prstGeom>
        </p:spPr>
        <p:txBody>
          <a:bodyPr vert="horz">
            <a:normAutofit/>
          </a:bodyPr>
          <a:lstStyle/>
          <a:p>
            <a:pPr lvl="0" eaLnBrk="1" latinLnBrk="0" hangingPunct="1"/>
            <a:r>
              <a:rPr lang="en-US" dirty="0"/>
              <a:t>Click to edit Master text styles</a:t>
            </a:r>
            <a:endParaRPr kumimoji="0" lang="de-DE" dirty="0"/>
          </a:p>
          <a:p>
            <a:pPr lvl="1" eaLnBrk="1" latinLnBrk="0" hangingPunct="1"/>
            <a:r>
              <a:rPr kumimoji="0" lang="de-DE" dirty="0"/>
              <a:t>Second </a:t>
            </a:r>
            <a:r>
              <a:rPr kumimoji="0" lang="de-DE" dirty="0" err="1"/>
              <a:t>level</a:t>
            </a:r>
            <a:endParaRPr kumimoji="0" lang="de-DE" dirty="0"/>
          </a:p>
          <a:p>
            <a:pPr lvl="2" eaLnBrk="1" latinLnBrk="0" hangingPunct="1"/>
            <a:r>
              <a:rPr kumimoji="0" lang="de-DE" dirty="0"/>
              <a:t>Third </a:t>
            </a:r>
            <a:r>
              <a:rPr kumimoji="0" lang="de-DE" dirty="0" err="1"/>
              <a:t>level</a:t>
            </a:r>
            <a:endParaRPr kumimoji="0" lang="de-DE" dirty="0"/>
          </a:p>
          <a:p>
            <a:pPr lvl="3" eaLnBrk="1" latinLnBrk="0" hangingPunct="1"/>
            <a:r>
              <a:rPr kumimoji="0" lang="de-DE" dirty="0" err="1"/>
              <a:t>Fourth</a:t>
            </a:r>
            <a:r>
              <a:rPr kumimoji="0" lang="de-DE" dirty="0"/>
              <a:t> </a:t>
            </a:r>
            <a:r>
              <a:rPr kumimoji="0" lang="de-DE" dirty="0" err="1"/>
              <a:t>level</a:t>
            </a:r>
            <a:endParaRPr kumimoji="0" lang="de-DE" dirty="0"/>
          </a:p>
          <a:p>
            <a:pPr lvl="4" eaLnBrk="1" latinLnBrk="0" hangingPunct="1"/>
            <a:r>
              <a:rPr kumimoji="0" lang="de-DE" dirty="0" err="1"/>
              <a:t>Fifth</a:t>
            </a:r>
            <a:r>
              <a:rPr kumimoji="0" lang="de-DE" dirty="0"/>
              <a:t> </a:t>
            </a:r>
            <a:r>
              <a:rPr kumimoji="0" lang="de-DE" dirty="0" err="1"/>
              <a:t>level</a:t>
            </a:r>
            <a:endParaRPr kumimoji="0" lang="en-US" dirty="0"/>
          </a:p>
        </p:txBody>
      </p:sp>
    </p:spTree>
    <p:extLst>
      <p:ext uri="{BB962C8B-B14F-4D97-AF65-F5344CB8AC3E}">
        <p14:creationId xmlns:p14="http://schemas.microsoft.com/office/powerpoint/2010/main" val="390215846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700" r:id="rId4"/>
  </p:sldLayoutIdLst>
  <p:hf sldNum="0" hdr="0" ftr="0" dt="0"/>
  <p:txStyles>
    <p:titleStyle>
      <a:lvl1pPr algn="l" rtl="0" eaLnBrk="1" latinLnBrk="0" hangingPunct="1">
        <a:spcBef>
          <a:spcPct val="0"/>
        </a:spcBef>
        <a:buNone/>
        <a:defRPr kumimoji="0" sz="2800" b="1" kern="1200">
          <a:solidFill>
            <a:schemeClr val="tx1"/>
          </a:solidFill>
          <a:latin typeface="Arial" pitchFamily="34" charset="0"/>
          <a:ea typeface="+mj-ea"/>
          <a:cs typeface="Arial" pitchFamily="34" charset="0"/>
        </a:defRPr>
      </a:lvl1pPr>
    </p:titleStyle>
    <p:bodyStyle>
      <a:lvl1pPr marL="274631" indent="-274631" algn="l" rtl="0" eaLnBrk="1" latinLnBrk="0" hangingPunct="1">
        <a:spcBef>
          <a:spcPts val="0"/>
        </a:spcBef>
        <a:spcAft>
          <a:spcPts val="300"/>
        </a:spcAft>
        <a:buClr>
          <a:schemeClr val="accent1"/>
        </a:buClr>
        <a:buSzPct val="76000"/>
        <a:buFont typeface="Wingdings 3"/>
        <a:buChar char=""/>
        <a:defRPr kumimoji="0" sz="2000" kern="1200">
          <a:solidFill>
            <a:schemeClr val="tx1"/>
          </a:solidFill>
          <a:latin typeface="Arial" pitchFamily="34" charset="0"/>
          <a:ea typeface="+mn-ea"/>
          <a:cs typeface="Arial" pitchFamily="34" charset="0"/>
        </a:defRPr>
      </a:lvl1pPr>
      <a:lvl2pPr marL="549262" indent="-274631" algn="l" rtl="0" eaLnBrk="1" latinLnBrk="0" hangingPunct="1">
        <a:spcBef>
          <a:spcPts val="0"/>
        </a:spcBef>
        <a:spcAft>
          <a:spcPts val="300"/>
        </a:spcAft>
        <a:buClr>
          <a:schemeClr val="accent2"/>
        </a:buClr>
        <a:buSzPct val="76000"/>
        <a:buFont typeface="Wingdings 3"/>
        <a:buChar char=""/>
        <a:defRPr kumimoji="0" sz="1800" kern="1200" baseline="0">
          <a:solidFill>
            <a:schemeClr val="tx2"/>
          </a:solidFill>
          <a:latin typeface="Arial" pitchFamily="34" charset="0"/>
          <a:ea typeface="+mn-ea"/>
          <a:cs typeface="Arial" pitchFamily="34" charset="0"/>
        </a:defRPr>
      </a:lvl2pPr>
      <a:lvl3pPr marL="823893" indent="-228859" algn="l" rtl="0" eaLnBrk="1" latinLnBrk="0" hangingPunct="1">
        <a:spcBef>
          <a:spcPts val="0"/>
        </a:spcBef>
        <a:spcAft>
          <a:spcPts val="300"/>
        </a:spcAft>
        <a:buClr>
          <a:schemeClr val="bg1">
            <a:shade val="50000"/>
          </a:schemeClr>
        </a:buClr>
        <a:buSzPct val="76000"/>
        <a:buFont typeface="Wingdings 3"/>
        <a:buChar char=""/>
        <a:defRPr kumimoji="0" sz="1600" kern="1200">
          <a:solidFill>
            <a:schemeClr val="tx1"/>
          </a:solidFill>
          <a:latin typeface="Arial" pitchFamily="34" charset="0"/>
          <a:ea typeface="+mn-ea"/>
          <a:cs typeface="Arial" pitchFamily="34" charset="0"/>
        </a:defRPr>
      </a:lvl3pPr>
      <a:lvl4pPr marL="1098524" indent="-228859" algn="l" rtl="0" eaLnBrk="1" latinLnBrk="0" hangingPunct="1">
        <a:spcBef>
          <a:spcPts val="0"/>
        </a:spcBef>
        <a:spcAft>
          <a:spcPts val="300"/>
        </a:spcAft>
        <a:buClr>
          <a:schemeClr val="accent2">
            <a:shade val="75000"/>
          </a:schemeClr>
        </a:buClr>
        <a:buSzPct val="70000"/>
        <a:buFont typeface="Wingdings"/>
        <a:buChar char=""/>
        <a:defRPr kumimoji="0" sz="1400" kern="1200">
          <a:solidFill>
            <a:schemeClr val="tx1"/>
          </a:solidFill>
          <a:latin typeface="Arial" pitchFamily="34" charset="0"/>
          <a:ea typeface="+mn-ea"/>
          <a:cs typeface="Arial" pitchFamily="34" charset="0"/>
        </a:defRPr>
      </a:lvl4pPr>
      <a:lvl5pPr marL="1373155" indent="-228859" algn="l" rtl="0" eaLnBrk="1" latinLnBrk="0" hangingPunct="1">
        <a:spcBef>
          <a:spcPts val="0"/>
        </a:spcBef>
        <a:spcAft>
          <a:spcPts val="300"/>
        </a:spcAft>
        <a:buClr>
          <a:schemeClr val="accent2"/>
        </a:buClr>
        <a:buSzPct val="70000"/>
        <a:buFont typeface="Wingdings"/>
        <a:buChar char=""/>
        <a:defRPr kumimoji="0" sz="1400" kern="1200">
          <a:solidFill>
            <a:schemeClr val="tx1"/>
          </a:solidFill>
          <a:latin typeface="Arial" pitchFamily="34" charset="0"/>
          <a:ea typeface="+mn-ea"/>
          <a:cs typeface="Arial" pitchFamily="34" charset="0"/>
        </a:defRPr>
      </a:lvl5pPr>
      <a:lvl6pPr marL="1647786" indent="-183087" algn="l" rtl="0" eaLnBrk="1" latinLnBrk="0" hangingPunct="1">
        <a:spcBef>
          <a:spcPts val="300"/>
        </a:spcBef>
        <a:buClr>
          <a:srgbClr val="9FB8CD">
            <a:shade val="75000"/>
          </a:srgbClr>
        </a:buClr>
        <a:buSzPct val="75000"/>
        <a:buFont typeface="Wingdings 3"/>
        <a:buChar char=""/>
        <a:defRPr kumimoji="0" lang="en-US" sz="1602" kern="1200" smtClean="0">
          <a:solidFill>
            <a:schemeClr val="tx1"/>
          </a:solidFill>
          <a:latin typeface="+mn-lt"/>
          <a:ea typeface="+mn-ea"/>
          <a:cs typeface="+mn-cs"/>
        </a:defRPr>
      </a:lvl6pPr>
      <a:lvl7pPr marL="1830873" indent="-183087" algn="l" rtl="0" eaLnBrk="1" latinLnBrk="0" hangingPunct="1">
        <a:spcBef>
          <a:spcPts val="300"/>
        </a:spcBef>
        <a:buClr>
          <a:srgbClr val="727CA3">
            <a:shade val="75000"/>
          </a:srgbClr>
        </a:buClr>
        <a:buSzPct val="75000"/>
        <a:buFont typeface="Wingdings 3"/>
        <a:buChar char=""/>
        <a:defRPr kumimoji="0" lang="en-US" sz="1402" kern="1200" smtClean="0">
          <a:solidFill>
            <a:schemeClr val="tx1"/>
          </a:solidFill>
          <a:latin typeface="+mn-lt"/>
          <a:ea typeface="+mn-ea"/>
          <a:cs typeface="+mn-cs"/>
        </a:defRPr>
      </a:lvl7pPr>
      <a:lvl8pPr marL="2013960" indent="-183087" algn="l" rtl="0" eaLnBrk="1" latinLnBrk="0" hangingPunct="1">
        <a:spcBef>
          <a:spcPts val="300"/>
        </a:spcBef>
        <a:buClr>
          <a:prstClr val="white">
            <a:shade val="50000"/>
          </a:prstClr>
        </a:buClr>
        <a:buSzPct val="75000"/>
        <a:buFont typeface="Wingdings 3"/>
        <a:buChar char=""/>
        <a:defRPr kumimoji="0" lang="en-US" sz="1402" kern="1200" smtClean="0">
          <a:solidFill>
            <a:schemeClr val="tx1"/>
          </a:solidFill>
          <a:latin typeface="+mn-lt"/>
          <a:ea typeface="+mn-ea"/>
          <a:cs typeface="+mn-cs"/>
        </a:defRPr>
      </a:lvl8pPr>
      <a:lvl9pPr marL="2197049" indent="-183087" algn="l" rtl="0" eaLnBrk="1" latinLnBrk="0" hangingPunct="1">
        <a:spcBef>
          <a:spcPts val="300"/>
        </a:spcBef>
        <a:buClr>
          <a:srgbClr val="9FB8CD"/>
        </a:buClr>
        <a:buSzPct val="75000"/>
        <a:buFont typeface="Wingdings 3"/>
        <a:buChar char=""/>
        <a:defRPr kumimoji="0" lang="en-US" sz="1201"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718" algn="l" rtl="0" eaLnBrk="1" latinLnBrk="0" hangingPunct="1">
        <a:defRPr kumimoji="0" kern="1200">
          <a:solidFill>
            <a:schemeClr val="tx1"/>
          </a:solidFill>
          <a:latin typeface="+mn-lt"/>
          <a:ea typeface="+mn-ea"/>
          <a:cs typeface="+mn-cs"/>
        </a:defRPr>
      </a:lvl2pPr>
      <a:lvl3pPr marL="915437" algn="l" rtl="0" eaLnBrk="1" latinLnBrk="0" hangingPunct="1">
        <a:defRPr kumimoji="0" kern="1200">
          <a:solidFill>
            <a:schemeClr val="tx1"/>
          </a:solidFill>
          <a:latin typeface="+mn-lt"/>
          <a:ea typeface="+mn-ea"/>
          <a:cs typeface="+mn-cs"/>
        </a:defRPr>
      </a:lvl3pPr>
      <a:lvl4pPr marL="1373155" algn="l" rtl="0" eaLnBrk="1" latinLnBrk="0" hangingPunct="1">
        <a:defRPr kumimoji="0" kern="1200">
          <a:solidFill>
            <a:schemeClr val="tx1"/>
          </a:solidFill>
          <a:latin typeface="+mn-lt"/>
          <a:ea typeface="+mn-ea"/>
          <a:cs typeface="+mn-cs"/>
        </a:defRPr>
      </a:lvl4pPr>
      <a:lvl5pPr marL="1830873" algn="l" rtl="0" eaLnBrk="1" latinLnBrk="0" hangingPunct="1">
        <a:defRPr kumimoji="0" kern="1200">
          <a:solidFill>
            <a:schemeClr val="tx1"/>
          </a:solidFill>
          <a:latin typeface="+mn-lt"/>
          <a:ea typeface="+mn-ea"/>
          <a:cs typeface="+mn-cs"/>
        </a:defRPr>
      </a:lvl5pPr>
      <a:lvl6pPr marL="2288592" algn="l" rtl="0" eaLnBrk="1" latinLnBrk="0" hangingPunct="1">
        <a:defRPr kumimoji="0" kern="1200">
          <a:solidFill>
            <a:schemeClr val="tx1"/>
          </a:solidFill>
          <a:latin typeface="+mn-lt"/>
          <a:ea typeface="+mn-ea"/>
          <a:cs typeface="+mn-cs"/>
        </a:defRPr>
      </a:lvl6pPr>
      <a:lvl7pPr marL="2746311" algn="l" rtl="0" eaLnBrk="1" latinLnBrk="0" hangingPunct="1">
        <a:defRPr kumimoji="0" kern="1200">
          <a:solidFill>
            <a:schemeClr val="tx1"/>
          </a:solidFill>
          <a:latin typeface="+mn-lt"/>
          <a:ea typeface="+mn-ea"/>
          <a:cs typeface="+mn-cs"/>
        </a:defRPr>
      </a:lvl7pPr>
      <a:lvl8pPr marL="3204029" algn="l" rtl="0" eaLnBrk="1" latinLnBrk="0" hangingPunct="1">
        <a:defRPr kumimoji="0" kern="1200">
          <a:solidFill>
            <a:schemeClr val="tx1"/>
          </a:solidFill>
          <a:latin typeface="+mn-lt"/>
          <a:ea typeface="+mn-ea"/>
          <a:cs typeface="+mn-cs"/>
        </a:defRPr>
      </a:lvl8pPr>
      <a:lvl9pPr marL="3661747"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3" Type="http://schemas.openxmlformats.org/officeDocument/2006/relationships/hyperlink" Target="http://technet.microsoft.com/en-us/magazine/2008.08.database.aspx"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qlserverperformance.wordpress.com/tag/dmv-queries/"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http://ola.hallengren.com/" TargetMode="External"/><Relationship Id="rId4" Type="http://schemas.openxmlformats.org/officeDocument/2006/relationships/hyperlink" Target="http://www.brentozar.com/blitz"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gi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hyperlink" Target="http://sqlskills.com/blogs/kimberly/post/8-Steps-to-better-Transaction-Log-throughput.aspx"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sqlskills.com/blogs/kimberly/8-steps-to-better-transaction-log-throughput/"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support.microsoft.com/kb/907511"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upport.microsoft.com/kb/956893"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upport.microsoft.com/kb/956893"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www.sqlskills.com/blogs/jonathan/the-accidental-dba-day-21-of-30-essential-perfmon-counters/"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hyperlink" Target="https://www.simple-talk.com/sql/sql-tools/free-tools-for-the-dba-pal-tool/"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s://www.sqlskills.com/help/waits/"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sqlskills.com/blogs/jonathan/sql-server-installation-checklist/"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sqlskills.com/blogs/paul/tempdb-configuration-survey-results-and-advice/"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sqlskills.com/blogs/jonathan/post/How-much-memory-does-my-SQL-Server-actually-need.aspx"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hyperlink" Target="https://support.microsoft.com/en-us/help/4465518"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blogs.msdn.microsoft.com/sql_server_team/sql-server-2016-changes-in-default-behavior-for-autogrow-and-allocations-for-tempdb-and-user-databas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a:t>SQL Server </a:t>
            </a:r>
            <a:r>
              <a:rPr lang="de-DE" dirty="0" err="1"/>
              <a:t>Health</a:t>
            </a:r>
            <a:r>
              <a:rPr lang="de-DE" dirty="0"/>
              <a:t> Check</a:t>
            </a:r>
          </a:p>
        </p:txBody>
      </p:sp>
      <p:sp>
        <p:nvSpPr>
          <p:cNvPr id="7" name="Text Placeholder 6"/>
          <p:cNvSpPr>
            <a:spLocks noGrp="1"/>
          </p:cNvSpPr>
          <p:nvPr>
            <p:ph type="body" idx="1"/>
          </p:nvPr>
        </p:nvSpPr>
        <p:spPr/>
        <p:txBody>
          <a:bodyPr/>
          <a:lstStyle/>
          <a:p>
            <a:r>
              <a:rPr lang="de-DE" dirty="0" err="1"/>
              <a:t>Configuration</a:t>
            </a:r>
            <a:r>
              <a:rPr lang="de-DE" dirty="0"/>
              <a:t>, Maintenance, Monitoring</a:t>
            </a:r>
          </a:p>
          <a:p>
            <a:r>
              <a:rPr lang="en-US" dirty="0"/>
              <a:t>T</a:t>
            </a:r>
            <a:r>
              <a:rPr lang="de-DE" dirty="0" err="1"/>
              <a:t>uning</a:t>
            </a:r>
            <a:r>
              <a:rPr lang="de-DE" dirty="0"/>
              <a:t> </a:t>
            </a:r>
            <a:r>
              <a:rPr lang="de-DE" dirty="0" err="1"/>
              <a:t>Methodology</a:t>
            </a:r>
            <a:endParaRPr lang="de-DE" dirty="0"/>
          </a:p>
        </p:txBody>
      </p:sp>
    </p:spTree>
    <p:extLst>
      <p:ext uri="{BB962C8B-B14F-4D97-AF65-F5344CB8AC3E}">
        <p14:creationId xmlns:p14="http://schemas.microsoft.com/office/powerpoint/2010/main" val="4113572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dirty="0"/>
              <a:t>Storage </a:t>
            </a:r>
            <a:r>
              <a:rPr lang="de-DE" dirty="0" err="1"/>
              <a:t>Recommendations</a:t>
            </a:r>
            <a:endParaRPr lang="de-DE" dirty="0"/>
          </a:p>
        </p:txBody>
      </p:sp>
      <p:sp>
        <p:nvSpPr>
          <p:cNvPr id="4" name="Text Placeholder 3"/>
          <p:cNvSpPr>
            <a:spLocks noGrp="1"/>
          </p:cNvSpPr>
          <p:nvPr>
            <p:ph sz="quarter" idx="1"/>
          </p:nvPr>
        </p:nvSpPr>
        <p:spPr>
          <a:xfrm>
            <a:off x="441718" y="3420166"/>
            <a:ext cx="7597546" cy="3180368"/>
          </a:xfrm>
        </p:spPr>
        <p:txBody>
          <a:bodyPr>
            <a:normAutofit/>
          </a:bodyPr>
          <a:lstStyle/>
          <a:p>
            <a:pPr>
              <a:spcAft>
                <a:spcPts val="289"/>
              </a:spcAft>
            </a:pPr>
            <a:r>
              <a:rPr lang="en-US" sz="1767" b="1" dirty="0"/>
              <a:t>Two critical I/O paths in SQL Server</a:t>
            </a:r>
          </a:p>
          <a:p>
            <a:pPr marL="538653" lvl="2">
              <a:spcAft>
                <a:spcPts val="289"/>
              </a:spcAft>
            </a:pPr>
            <a:r>
              <a:rPr lang="en-US" sz="1374" dirty="0"/>
              <a:t>Synchronous writing log records into the transaction log file</a:t>
            </a:r>
          </a:p>
          <a:p>
            <a:pPr marL="538653" lvl="2">
              <a:spcAft>
                <a:spcPts val="289"/>
              </a:spcAft>
            </a:pPr>
            <a:r>
              <a:rPr lang="en-US" sz="1374" dirty="0"/>
              <a:t>Randomly reading pages from data files into the buffer pool</a:t>
            </a:r>
          </a:p>
          <a:p>
            <a:pPr>
              <a:spcAft>
                <a:spcPts val="289"/>
              </a:spcAft>
            </a:pPr>
            <a:r>
              <a:rPr lang="en-US" sz="1767" b="1" dirty="0"/>
              <a:t>Separate random IO (data files) from sequential IO (log files)</a:t>
            </a:r>
          </a:p>
          <a:p>
            <a:pPr marL="538653" lvl="2">
              <a:spcAft>
                <a:spcPts val="289"/>
              </a:spcAft>
            </a:pPr>
            <a:r>
              <a:rPr lang="en-US" sz="1374" dirty="0"/>
              <a:t>&gt;= 2 pools in the SAN</a:t>
            </a:r>
          </a:p>
          <a:p>
            <a:pPr marL="538653" lvl="2">
              <a:spcAft>
                <a:spcPts val="289"/>
              </a:spcAft>
            </a:pPr>
            <a:r>
              <a:rPr lang="en-US" sz="1374" dirty="0"/>
              <a:t>HBA Queue Depth at 64 and 128 in conjunction with SAN admin</a:t>
            </a:r>
          </a:p>
          <a:p>
            <a:pPr>
              <a:spcAft>
                <a:spcPts val="289"/>
              </a:spcAft>
            </a:pPr>
            <a:r>
              <a:rPr lang="en-US" sz="1767" b="1" dirty="0"/>
              <a:t>Format Data, Log and </a:t>
            </a:r>
            <a:r>
              <a:rPr lang="en-US" sz="1767" b="1" dirty="0" err="1"/>
              <a:t>Tempdb</a:t>
            </a:r>
            <a:r>
              <a:rPr lang="en-US" sz="1767" b="1" dirty="0"/>
              <a:t> drives with 64K Allocation Unit Size</a:t>
            </a:r>
          </a:p>
          <a:p>
            <a:pPr>
              <a:spcAft>
                <a:spcPts val="289"/>
              </a:spcAft>
            </a:pPr>
            <a:r>
              <a:rPr lang="en-US" sz="1767" b="1" dirty="0"/>
              <a:t>Choose the right RAID level (RAID 10)</a:t>
            </a:r>
          </a:p>
          <a:p>
            <a:pPr>
              <a:spcAft>
                <a:spcPts val="289"/>
              </a:spcAft>
            </a:pPr>
            <a:r>
              <a:rPr lang="de-DE" sz="1767" b="1" dirty="0"/>
              <a:t>The </a:t>
            </a:r>
            <a:r>
              <a:rPr lang="de-DE" sz="1767" b="1" dirty="0" err="1"/>
              <a:t>number</a:t>
            </a:r>
            <a:r>
              <a:rPr lang="de-DE" sz="1767" b="1" dirty="0"/>
              <a:t> </a:t>
            </a:r>
            <a:r>
              <a:rPr lang="de-DE" sz="1767" b="1" dirty="0" err="1"/>
              <a:t>of</a:t>
            </a:r>
            <a:r>
              <a:rPr lang="de-DE" sz="1767" b="1" dirty="0"/>
              <a:t> </a:t>
            </a:r>
            <a:r>
              <a:rPr lang="de-DE" sz="1767" b="1" dirty="0" err="1"/>
              <a:t>spindles</a:t>
            </a:r>
            <a:r>
              <a:rPr lang="de-DE" sz="1767" b="1" dirty="0"/>
              <a:t> in an </a:t>
            </a:r>
            <a:r>
              <a:rPr lang="de-DE" sz="1767" b="1" dirty="0" err="1"/>
              <a:t>array</a:t>
            </a:r>
            <a:r>
              <a:rPr lang="de-DE" sz="1767" b="1" dirty="0"/>
              <a:t> </a:t>
            </a:r>
            <a:r>
              <a:rPr lang="de-DE" sz="1767" b="1" dirty="0" err="1"/>
              <a:t>is</a:t>
            </a:r>
            <a:r>
              <a:rPr lang="de-DE" sz="1767" b="1" dirty="0"/>
              <a:t> </a:t>
            </a:r>
            <a:r>
              <a:rPr lang="de-DE" sz="1767" b="1" dirty="0" err="1"/>
              <a:t>extremely</a:t>
            </a:r>
            <a:r>
              <a:rPr lang="de-DE" sz="1767" b="1" dirty="0"/>
              <a:t> </a:t>
            </a:r>
            <a:r>
              <a:rPr lang="de-DE" sz="1767" b="1" dirty="0" err="1"/>
              <a:t>important</a:t>
            </a:r>
            <a:endParaRPr lang="de-DE" sz="1767" b="1" dirty="0"/>
          </a:p>
          <a:p>
            <a:pPr lvl="1">
              <a:spcAft>
                <a:spcPts val="289"/>
              </a:spcAft>
            </a:pPr>
            <a:r>
              <a:rPr lang="de-DE" sz="1571" dirty="0"/>
              <a:t>A large </a:t>
            </a:r>
            <a:r>
              <a:rPr lang="de-DE" sz="1571" dirty="0" err="1"/>
              <a:t>number</a:t>
            </a:r>
            <a:r>
              <a:rPr lang="de-DE" sz="1571" dirty="0"/>
              <a:t> </a:t>
            </a:r>
            <a:r>
              <a:rPr lang="de-DE" sz="1571" dirty="0" err="1"/>
              <a:t>of</a:t>
            </a:r>
            <a:r>
              <a:rPr lang="de-DE" sz="1571" dirty="0"/>
              <a:t> </a:t>
            </a:r>
            <a:r>
              <a:rPr lang="de-DE" sz="1571" dirty="0" err="1"/>
              <a:t>smaller</a:t>
            </a:r>
            <a:r>
              <a:rPr lang="de-DE" sz="1571" dirty="0"/>
              <a:t> </a:t>
            </a:r>
            <a:r>
              <a:rPr lang="de-DE" sz="1571" dirty="0" err="1"/>
              <a:t>drives</a:t>
            </a:r>
            <a:r>
              <a:rPr lang="de-DE" sz="1571" dirty="0"/>
              <a:t> will </a:t>
            </a:r>
            <a:r>
              <a:rPr lang="de-DE" sz="1571" dirty="0" err="1"/>
              <a:t>perform</a:t>
            </a:r>
            <a:r>
              <a:rPr lang="de-DE" sz="1571" dirty="0"/>
              <a:t> </a:t>
            </a:r>
            <a:r>
              <a:rPr lang="de-DE" sz="1571" dirty="0" err="1"/>
              <a:t>much</a:t>
            </a:r>
            <a:r>
              <a:rPr lang="de-DE" sz="1571" dirty="0"/>
              <a:t> </a:t>
            </a:r>
            <a:r>
              <a:rPr lang="de-DE" sz="1571" dirty="0" err="1"/>
              <a:t>better</a:t>
            </a:r>
            <a:r>
              <a:rPr lang="de-DE" sz="1571" dirty="0"/>
              <a:t> </a:t>
            </a:r>
            <a:r>
              <a:rPr lang="de-DE" sz="1571" dirty="0" err="1"/>
              <a:t>than</a:t>
            </a:r>
            <a:r>
              <a:rPr lang="de-DE" sz="1571" dirty="0"/>
              <a:t> a </a:t>
            </a:r>
            <a:r>
              <a:rPr lang="de-DE" sz="1571" dirty="0" err="1"/>
              <a:t>small</a:t>
            </a:r>
            <a:r>
              <a:rPr lang="de-DE" sz="1571" dirty="0"/>
              <a:t> </a:t>
            </a:r>
            <a:r>
              <a:rPr lang="de-DE" sz="1571" dirty="0" err="1"/>
              <a:t>number</a:t>
            </a:r>
            <a:r>
              <a:rPr lang="de-DE" sz="1571" dirty="0"/>
              <a:t> </a:t>
            </a:r>
            <a:r>
              <a:rPr lang="de-DE" sz="1571" dirty="0" err="1"/>
              <a:t>of</a:t>
            </a:r>
            <a:r>
              <a:rPr lang="de-DE" sz="1571" dirty="0"/>
              <a:t> larger </a:t>
            </a:r>
            <a:r>
              <a:rPr lang="de-DE" sz="1571" dirty="0" err="1"/>
              <a:t>drives</a:t>
            </a:r>
            <a:endParaRPr lang="de-DE" sz="1963"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000" y="1080000"/>
            <a:ext cx="7727948" cy="2062620"/>
          </a:xfrm>
          <a:prstGeom prst="rect">
            <a:avLst/>
          </a:prstGeom>
        </p:spPr>
      </p:pic>
      <p:sp>
        <p:nvSpPr>
          <p:cNvPr id="8" name="Rectangle 7"/>
          <p:cNvSpPr/>
          <p:nvPr>
            <p:custDataLst>
              <p:tags r:id="rId1"/>
            </p:custDataLst>
          </p:nvPr>
        </p:nvSpPr>
        <p:spPr bwMode="auto">
          <a:xfrm>
            <a:off x="441718" y="3420165"/>
            <a:ext cx="7597546" cy="3180368"/>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0570" tIns="45286" rIns="90570" bIns="45286" numCol="1" rtlCol="0" anchor="t" anchorCtr="0" compatLnSpc="1">
            <a:prstTxWarp prst="textNoShape">
              <a:avLst/>
            </a:prstTxWarp>
          </a:bodyPr>
          <a:lstStyle/>
          <a:p>
            <a:pPr defTabSz="905440">
              <a:spcAft>
                <a:spcPts val="577"/>
              </a:spcAft>
            </a:pPr>
            <a:r>
              <a:rPr lang="en-US" sz="2310" b="1" spc="-98" dirty="0">
                <a:ln>
                  <a:solidFill>
                    <a:srgbClr val="FFFFFF">
                      <a:alpha val="0"/>
                    </a:srgbClr>
                  </a:solidFill>
                </a:ln>
                <a:solidFill>
                  <a:srgbClr val="4DC8ED"/>
                </a:solidFill>
                <a:latin typeface="Arial" panose="020B0604020202020204" pitchFamily="34" charset="0"/>
                <a:cs typeface="Arial" panose="020B0604020202020204" pitchFamily="34" charset="0"/>
              </a:rPr>
              <a:t>NOTE</a:t>
            </a:r>
          </a:p>
          <a:p>
            <a:pPr marL="329909" lvl="1">
              <a:lnSpc>
                <a:spcPts val="2310"/>
              </a:lnSpc>
              <a:buClr>
                <a:srgbClr val="FF8C00"/>
              </a:buClr>
              <a:buSzPct val="90000"/>
            </a:pPr>
            <a:r>
              <a:rPr lang="en-US" dirty="0">
                <a:gradFill>
                  <a:gsLst>
                    <a:gs pos="1250">
                      <a:schemeClr val="tx1"/>
                    </a:gs>
                    <a:gs pos="100000">
                      <a:schemeClr val="tx1"/>
                    </a:gs>
                  </a:gsLst>
                  <a:lin ang="5400000" scaled="0"/>
                </a:gradFill>
                <a:latin typeface="Arial" panose="020B0604020202020204" pitchFamily="34" charset="0"/>
                <a:cs typeface="Arial" panose="020B0604020202020204" pitchFamily="34" charset="0"/>
              </a:rPr>
              <a:t>The I/O pattern of SQL in a VM is not the same as SQL on bare metal. Hyper-V does batching of I/O and things will change.</a:t>
            </a:r>
          </a:p>
          <a:p>
            <a:pPr marL="329909" lvl="1">
              <a:lnSpc>
                <a:spcPts val="2310"/>
              </a:lnSpc>
              <a:buClr>
                <a:srgbClr val="FF8C00"/>
              </a:buClr>
              <a:buSzPct val="90000"/>
            </a:pPr>
            <a:endParaRPr lang="en-US" dirty="0">
              <a:gradFill>
                <a:gsLst>
                  <a:gs pos="1250">
                    <a:schemeClr val="tx1"/>
                  </a:gs>
                  <a:gs pos="100000">
                    <a:schemeClr val="tx1"/>
                  </a:gs>
                </a:gsLst>
                <a:lin ang="5400000" scaled="0"/>
              </a:gradFill>
              <a:latin typeface="Arial" panose="020B0604020202020204" pitchFamily="34" charset="0"/>
              <a:cs typeface="Arial" panose="020B0604020202020204" pitchFamily="34" charset="0"/>
            </a:endParaRPr>
          </a:p>
          <a:p>
            <a:pPr marL="329909" lvl="1">
              <a:lnSpc>
                <a:spcPts val="2310"/>
              </a:lnSpc>
              <a:buClr>
                <a:srgbClr val="FF8C00"/>
              </a:buClr>
              <a:buSzPct val="90000"/>
            </a:pPr>
            <a:r>
              <a:rPr lang="en-US" dirty="0">
                <a:gradFill>
                  <a:gsLst>
                    <a:gs pos="1250">
                      <a:schemeClr val="tx1"/>
                    </a:gs>
                    <a:gs pos="100000">
                      <a:schemeClr val="tx1"/>
                    </a:gs>
                  </a:gsLst>
                  <a:lin ang="5400000" scaled="0"/>
                </a:gradFill>
                <a:latin typeface="Arial" panose="020B0604020202020204" pitchFamily="34" charset="0"/>
                <a:cs typeface="Arial" panose="020B0604020202020204" pitchFamily="34" charset="0"/>
              </a:rPr>
              <a:t>In a modern storage array the LUN is just a logical representation of a disk. Under the covers they have caching, </a:t>
            </a:r>
            <a:r>
              <a:rPr lang="en-US" dirty="0" err="1">
                <a:gradFill>
                  <a:gsLst>
                    <a:gs pos="1250">
                      <a:schemeClr val="tx1"/>
                    </a:gs>
                    <a:gs pos="100000">
                      <a:schemeClr val="tx1"/>
                    </a:gs>
                  </a:gsLst>
                  <a:lin ang="5400000" scaled="0"/>
                </a:gradFill>
                <a:latin typeface="Arial" panose="020B0604020202020204" pitchFamily="34" charset="0"/>
                <a:cs typeface="Arial" panose="020B0604020202020204" pitchFamily="34" charset="0"/>
              </a:rPr>
              <a:t>tiering</a:t>
            </a:r>
            <a:r>
              <a:rPr lang="en-US" dirty="0">
                <a:gradFill>
                  <a:gsLst>
                    <a:gs pos="1250">
                      <a:schemeClr val="tx1"/>
                    </a:gs>
                    <a:gs pos="100000">
                      <a:schemeClr val="tx1"/>
                    </a:gs>
                  </a:gsLst>
                  <a:lin ang="5400000" scaled="0"/>
                </a:gradFill>
                <a:latin typeface="Arial" panose="020B0604020202020204" pitchFamily="34" charset="0"/>
                <a:cs typeface="Arial" panose="020B0604020202020204" pitchFamily="34" charset="0"/>
              </a:rPr>
              <a:t> across different classes of drives, and optimizations on where the data is placed on the platter. The point is that breaking it up across multiple drives doesn’t really make sense.</a:t>
            </a:r>
          </a:p>
        </p:txBody>
      </p:sp>
    </p:spTree>
    <p:extLst>
      <p:ext uri="{BB962C8B-B14F-4D97-AF65-F5344CB8AC3E}">
        <p14:creationId xmlns:p14="http://schemas.microsoft.com/office/powerpoint/2010/main" val="33732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dirty="0"/>
              <a:t>Top </a:t>
            </a:r>
            <a:r>
              <a:rPr lang="de-DE" dirty="0" err="1"/>
              <a:t>Tips</a:t>
            </a:r>
            <a:r>
              <a:rPr lang="de-DE" dirty="0"/>
              <a:t> for Database Maintenance</a:t>
            </a:r>
          </a:p>
        </p:txBody>
      </p:sp>
      <p:sp>
        <p:nvSpPr>
          <p:cNvPr id="4" name="Text Placeholder 3"/>
          <p:cNvSpPr>
            <a:spLocks noGrp="1"/>
          </p:cNvSpPr>
          <p:nvPr>
            <p:ph sz="quarter" idx="1"/>
          </p:nvPr>
        </p:nvSpPr>
        <p:spPr/>
        <p:txBody>
          <a:bodyPr>
            <a:normAutofit lnSpcReduction="10000"/>
          </a:bodyPr>
          <a:lstStyle/>
          <a:p>
            <a:r>
              <a:rPr lang="en-US" b="1" dirty="0"/>
              <a:t>Manage data and transaction log files</a:t>
            </a:r>
          </a:p>
          <a:p>
            <a:pPr lvl="1"/>
            <a:r>
              <a:rPr lang="en-US" dirty="0"/>
              <a:t>Separate data and log files and isolate from everything else as well.</a:t>
            </a:r>
          </a:p>
          <a:p>
            <a:pPr lvl="1"/>
            <a:r>
              <a:rPr lang="en-US" dirty="0" err="1"/>
              <a:t>Presize</a:t>
            </a:r>
            <a:r>
              <a:rPr lang="en-US" dirty="0"/>
              <a:t> your data and log files and configure </a:t>
            </a:r>
            <a:r>
              <a:rPr lang="en-US" dirty="0" err="1"/>
              <a:t>autogrowth</a:t>
            </a:r>
            <a:r>
              <a:rPr lang="en-US" dirty="0"/>
              <a:t> correctly.</a:t>
            </a:r>
          </a:p>
          <a:p>
            <a:pPr lvl="1"/>
            <a:r>
              <a:rPr lang="en-US" dirty="0"/>
              <a:t>Auto-shrink is not enabled and shrink is not part of any maintenance plan.</a:t>
            </a:r>
          </a:p>
          <a:p>
            <a:endParaRPr lang="en-US" b="1" dirty="0"/>
          </a:p>
          <a:p>
            <a:r>
              <a:rPr lang="en-US" b="1" dirty="0"/>
              <a:t>Manage indexes and statistics</a:t>
            </a:r>
          </a:p>
          <a:p>
            <a:pPr lvl="1"/>
            <a:r>
              <a:rPr lang="en-US" dirty="0"/>
              <a:t>Eliminate index fragmentation and ensure accurate, up-to-date statistics.</a:t>
            </a:r>
          </a:p>
          <a:p>
            <a:endParaRPr lang="en-US" b="1" dirty="0"/>
          </a:p>
          <a:p>
            <a:r>
              <a:rPr lang="en-US" b="1" dirty="0"/>
              <a:t>Detect corrupted database pages</a:t>
            </a:r>
          </a:p>
          <a:p>
            <a:pPr lvl="1"/>
            <a:r>
              <a:rPr lang="en-US" dirty="0"/>
              <a:t>Run a </a:t>
            </a:r>
            <a:r>
              <a:rPr lang="en-US" dirty="0">
                <a:solidFill>
                  <a:srgbClr val="0000FF"/>
                </a:solidFill>
              </a:rPr>
              <a:t>DBCC</a:t>
            </a:r>
            <a:r>
              <a:rPr lang="en-US" dirty="0">
                <a:solidFill>
                  <a:prstClr val="black"/>
                </a:solidFill>
              </a:rPr>
              <a:t> </a:t>
            </a:r>
            <a:r>
              <a:rPr lang="en-US" dirty="0">
                <a:solidFill>
                  <a:srgbClr val="008080"/>
                </a:solidFill>
              </a:rPr>
              <a:t>CHECKDB </a:t>
            </a:r>
            <a:r>
              <a:rPr lang="en-US" dirty="0">
                <a:solidFill>
                  <a:srgbClr val="808080"/>
                </a:solidFill>
              </a:rPr>
              <a:t>(</a:t>
            </a:r>
            <a:r>
              <a:rPr lang="en-US" dirty="0" err="1">
                <a:solidFill>
                  <a:srgbClr val="FF0000"/>
                </a:solidFill>
              </a:rPr>
              <a:t>N'database_name</a:t>
            </a:r>
            <a:r>
              <a:rPr lang="en-US" dirty="0">
                <a:solidFill>
                  <a:srgbClr val="FF0000"/>
                </a:solidFill>
              </a:rPr>
              <a:t>'</a:t>
            </a:r>
            <a:r>
              <a:rPr lang="en-US" dirty="0">
                <a:solidFill>
                  <a:srgbClr val="808080"/>
                </a:solidFill>
              </a:rPr>
              <a:t>)</a:t>
            </a:r>
            <a:r>
              <a:rPr lang="en-US" dirty="0">
                <a:solidFill>
                  <a:prstClr val="black"/>
                </a:solidFill>
              </a:rPr>
              <a:t> </a:t>
            </a:r>
            <a:r>
              <a:rPr lang="en-US" dirty="0">
                <a:solidFill>
                  <a:srgbClr val="0000FF"/>
                </a:solidFill>
              </a:rPr>
              <a:t>WITH</a:t>
            </a:r>
            <a:r>
              <a:rPr lang="en-US" dirty="0">
                <a:solidFill>
                  <a:prstClr val="black"/>
                </a:solidFill>
              </a:rPr>
              <a:t> </a:t>
            </a:r>
            <a:r>
              <a:rPr lang="en-US" dirty="0">
                <a:solidFill>
                  <a:srgbClr val="0000FF"/>
                </a:solidFill>
              </a:rPr>
              <a:t>NO_INFOMSGS</a:t>
            </a:r>
            <a:r>
              <a:rPr lang="en-US" dirty="0">
                <a:solidFill>
                  <a:srgbClr val="808080"/>
                </a:solidFill>
              </a:rPr>
              <a:t> </a:t>
            </a:r>
            <a:r>
              <a:rPr lang="en-US" dirty="0"/>
              <a:t>as often as you can, at least once a week or when you take a full database backup.</a:t>
            </a:r>
          </a:p>
          <a:p>
            <a:endParaRPr lang="en-US" b="1" dirty="0"/>
          </a:p>
          <a:p>
            <a:r>
              <a:rPr lang="en-US" b="1" dirty="0"/>
              <a:t>Plan an effective restore strategy</a:t>
            </a:r>
          </a:p>
          <a:p>
            <a:pPr lvl="1"/>
            <a:r>
              <a:rPr lang="en-US" dirty="0"/>
              <a:t>Use </a:t>
            </a:r>
            <a:r>
              <a:rPr lang="de-DE" dirty="0">
                <a:solidFill>
                  <a:srgbClr val="0000FF"/>
                </a:solidFill>
              </a:rPr>
              <a:t>BACKUP</a:t>
            </a:r>
            <a:r>
              <a:rPr lang="de-DE" dirty="0">
                <a:solidFill>
                  <a:prstClr val="black"/>
                </a:solidFill>
              </a:rPr>
              <a:t> </a:t>
            </a:r>
            <a:r>
              <a:rPr lang="de-DE" dirty="0">
                <a:solidFill>
                  <a:srgbClr val="0000FF"/>
                </a:solidFill>
              </a:rPr>
              <a:t>WITH</a:t>
            </a:r>
            <a:r>
              <a:rPr lang="de-DE" dirty="0">
                <a:solidFill>
                  <a:prstClr val="black"/>
                </a:solidFill>
              </a:rPr>
              <a:t> </a:t>
            </a:r>
            <a:r>
              <a:rPr lang="de-DE" dirty="0">
                <a:solidFill>
                  <a:srgbClr val="FF00FF"/>
                </a:solidFill>
              </a:rPr>
              <a:t>CHECKSUM</a:t>
            </a:r>
            <a:r>
              <a:rPr lang="de-DE" dirty="0"/>
              <a:t> </a:t>
            </a:r>
            <a:r>
              <a:rPr lang="de-DE" dirty="0" err="1"/>
              <a:t>and</a:t>
            </a:r>
            <a:r>
              <a:rPr lang="de-DE" dirty="0"/>
              <a:t> c</a:t>
            </a:r>
            <a:r>
              <a:rPr lang="en-US" dirty="0" err="1"/>
              <a:t>lear</a:t>
            </a:r>
            <a:r>
              <a:rPr lang="en-US" dirty="0"/>
              <a:t> the backup history.</a:t>
            </a:r>
            <a:endParaRPr lang="de-DE" dirty="0"/>
          </a:p>
        </p:txBody>
      </p:sp>
      <p:sp>
        <p:nvSpPr>
          <p:cNvPr id="6" name="Content Placeholder 6"/>
          <p:cNvSpPr txBox="1">
            <a:spLocks/>
          </p:cNvSpPr>
          <p:nvPr/>
        </p:nvSpPr>
        <p:spPr>
          <a:xfrm>
            <a:off x="8471590" y="3755630"/>
            <a:ext cx="3720409" cy="916332"/>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de-DE" sz="1600" dirty="0">
                <a:solidFill>
                  <a:schemeClr val="bg1"/>
                </a:solidFill>
                <a:latin typeface="Arial" panose="020B0604020202020204" pitchFamily="34" charset="0"/>
                <a:cs typeface="Arial" panose="020B0604020202020204" pitchFamily="34" charset="0"/>
              </a:rPr>
              <a:t>Reference:</a:t>
            </a:r>
          </a:p>
          <a:p>
            <a:pPr marL="0" indent="0">
              <a:lnSpc>
                <a:spcPct val="100000"/>
              </a:lnSpc>
              <a:spcBef>
                <a:spcPts val="0"/>
              </a:spcBef>
              <a:buNone/>
            </a:pPr>
            <a:r>
              <a:rPr lang="en-US" sz="1600" dirty="0">
                <a:latin typeface="Arial" panose="020B0604020202020204" pitchFamily="34" charset="0"/>
                <a:cs typeface="Arial" panose="020B0604020202020204" pitchFamily="34" charset="0"/>
                <a:hlinkClick r:id="rId3"/>
              </a:rPr>
              <a:t>Top Tips for Effective Database Maintenance</a:t>
            </a:r>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9509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err="1"/>
              <a:t>Diagnostic</a:t>
            </a:r>
            <a:r>
              <a:rPr lang="de-DE" dirty="0"/>
              <a:t> Scripts and Maintenance Solutions</a:t>
            </a:r>
          </a:p>
        </p:txBody>
      </p:sp>
      <p:sp>
        <p:nvSpPr>
          <p:cNvPr id="7" name="Content Placeholder 6"/>
          <p:cNvSpPr>
            <a:spLocks noGrp="1"/>
          </p:cNvSpPr>
          <p:nvPr>
            <p:ph sz="quarter" idx="1"/>
          </p:nvPr>
        </p:nvSpPr>
        <p:spPr/>
        <p:txBody>
          <a:bodyPr>
            <a:normAutofit/>
          </a:bodyPr>
          <a:lstStyle/>
          <a:p>
            <a:r>
              <a:rPr lang="en-US" sz="2000" dirty="0">
                <a:hlinkClick r:id="rId3"/>
              </a:rPr>
              <a:t>Glenn Berry‘s SQL Server Diagnostic Queries</a:t>
            </a:r>
            <a:endParaRPr lang="de-DE" sz="2000" dirty="0"/>
          </a:p>
          <a:p>
            <a:pPr lvl="1"/>
            <a:r>
              <a:rPr lang="en-US" sz="1800" dirty="0"/>
              <a:t>Solution based on DMVs</a:t>
            </a:r>
          </a:p>
          <a:p>
            <a:pPr lvl="1"/>
            <a:r>
              <a:rPr lang="de-DE" sz="1800" dirty="0" err="1"/>
              <a:t>Assesses</a:t>
            </a:r>
            <a:r>
              <a:rPr lang="de-DE" sz="1800" dirty="0"/>
              <a:t> </a:t>
            </a:r>
            <a:r>
              <a:rPr lang="de-DE" sz="1800" dirty="0" err="1"/>
              <a:t>Configuration</a:t>
            </a:r>
            <a:r>
              <a:rPr lang="de-DE" sz="1800" dirty="0"/>
              <a:t>, Workload </a:t>
            </a:r>
            <a:r>
              <a:rPr lang="de-DE" sz="1800" dirty="0" err="1"/>
              <a:t>Statistics</a:t>
            </a:r>
            <a:r>
              <a:rPr lang="de-DE" sz="1800" dirty="0"/>
              <a:t>, Index Usage Statistics</a:t>
            </a:r>
          </a:p>
          <a:p>
            <a:endParaRPr lang="en-US" sz="2000" dirty="0">
              <a:hlinkClick r:id="" action="ppaction://noaction"/>
            </a:endParaRPr>
          </a:p>
          <a:p>
            <a:r>
              <a:rPr lang="en-US" sz="2000" dirty="0">
                <a:hlinkClick r:id="" action="ppaction://noaction"/>
              </a:rPr>
              <a:t>Brent </a:t>
            </a:r>
            <a:r>
              <a:rPr lang="en-US" sz="2000" dirty="0" err="1">
                <a:hlinkClick r:id="rId4"/>
              </a:rPr>
              <a:t>Ozar's</a:t>
            </a:r>
            <a:r>
              <a:rPr lang="en-US" sz="2000" dirty="0">
                <a:hlinkClick r:id="rId4"/>
              </a:rPr>
              <a:t> SQL Server Health Check Scripts</a:t>
            </a:r>
            <a:endParaRPr lang="de-DE" sz="2000" dirty="0"/>
          </a:p>
          <a:p>
            <a:pPr lvl="1"/>
            <a:r>
              <a:rPr lang="en-US" sz="1800" dirty="0"/>
              <a:t>Solution based on Stored Procedures</a:t>
            </a:r>
          </a:p>
          <a:p>
            <a:pPr lvl="1"/>
            <a:r>
              <a:rPr lang="de-DE" sz="1800" dirty="0" err="1"/>
              <a:t>Assesses</a:t>
            </a:r>
            <a:r>
              <a:rPr lang="de-DE" sz="1800" dirty="0"/>
              <a:t> </a:t>
            </a:r>
            <a:r>
              <a:rPr lang="de-DE" sz="1800" dirty="0" err="1"/>
              <a:t>Configuration</a:t>
            </a:r>
            <a:r>
              <a:rPr lang="de-DE" sz="1800" dirty="0"/>
              <a:t>, Security, Health, Performance </a:t>
            </a:r>
            <a:r>
              <a:rPr lang="de-DE" sz="1800" dirty="0" err="1"/>
              <a:t>Issues</a:t>
            </a:r>
            <a:endParaRPr lang="de-DE" sz="1800" dirty="0"/>
          </a:p>
          <a:p>
            <a:pPr lvl="1"/>
            <a:endParaRPr lang="en-US" sz="2000" dirty="0"/>
          </a:p>
          <a:p>
            <a:pPr marL="274320" lvl="2" indent="-274320">
              <a:buClr>
                <a:schemeClr val="accent1"/>
              </a:buClr>
            </a:pPr>
            <a:r>
              <a:rPr lang="en-US" sz="2000" dirty="0">
                <a:hlinkClick r:id="rId5"/>
              </a:rPr>
              <a:t>Ola </a:t>
            </a:r>
            <a:r>
              <a:rPr lang="en-US" sz="2000" dirty="0" err="1">
                <a:hlinkClick r:id="rId5"/>
              </a:rPr>
              <a:t>Hallengren's</a:t>
            </a:r>
            <a:r>
              <a:rPr lang="en-US" sz="2000" dirty="0">
                <a:hlinkClick r:id="rId5"/>
              </a:rPr>
              <a:t> SQL Server Maintenance Solution</a:t>
            </a:r>
            <a:endParaRPr lang="en-US" sz="2000" dirty="0"/>
          </a:p>
          <a:p>
            <a:pPr lvl="1"/>
            <a:r>
              <a:rPr lang="en-US" sz="1800" dirty="0"/>
              <a:t>Solution based on Stored Procedures and SQL Server Agent jobs</a:t>
            </a:r>
          </a:p>
          <a:p>
            <a:pPr lvl="1"/>
            <a:r>
              <a:rPr lang="de-DE" sz="1800" dirty="0" err="1"/>
              <a:t>Consists</a:t>
            </a:r>
            <a:r>
              <a:rPr lang="de-DE" sz="1800" dirty="0"/>
              <a:t> </a:t>
            </a:r>
            <a:r>
              <a:rPr lang="de-DE" sz="1800" dirty="0" err="1"/>
              <a:t>of</a:t>
            </a:r>
            <a:endParaRPr lang="de-DE" sz="1800" dirty="0"/>
          </a:p>
          <a:p>
            <a:pPr lvl="2"/>
            <a:r>
              <a:rPr lang="de-DE" sz="1600" dirty="0"/>
              <a:t>Database Backup, Database Integrity Check, Index and </a:t>
            </a:r>
            <a:r>
              <a:rPr lang="de-DE" sz="1600" dirty="0" err="1"/>
              <a:t>Statistics</a:t>
            </a:r>
            <a:r>
              <a:rPr lang="de-DE" sz="1600" dirty="0"/>
              <a:t> Maintenance</a:t>
            </a:r>
          </a:p>
        </p:txBody>
      </p:sp>
    </p:spTree>
    <p:extLst>
      <p:ext uri="{BB962C8B-B14F-4D97-AF65-F5344CB8AC3E}">
        <p14:creationId xmlns:p14="http://schemas.microsoft.com/office/powerpoint/2010/main" val="3968118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a:t>Index Fragmentation</a:t>
            </a:r>
          </a:p>
        </p:txBody>
      </p:sp>
      <p:pic>
        <p:nvPicPr>
          <p:cNvPr id="8" name="Picture 2" descr="D:\cc671165_fig02_L(en-us).gif">
            <a:extLst>
              <a:ext uri="{FF2B5EF4-FFF2-40B4-BE49-F238E27FC236}">
                <a16:creationId xmlns:a16="http://schemas.microsoft.com/office/drawing/2014/main" id="{8289302E-2D83-415B-8B41-284440C4A9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000" y="1260000"/>
            <a:ext cx="7277695" cy="21444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D:\cc671165_fig03_L(en-us).gif">
            <a:extLst>
              <a:ext uri="{FF2B5EF4-FFF2-40B4-BE49-F238E27FC236}">
                <a16:creationId xmlns:a16="http://schemas.microsoft.com/office/drawing/2014/main" id="{1836A943-DC28-4808-846F-16E1050D85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000" y="3960000"/>
            <a:ext cx="7277695" cy="234827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6">
            <a:extLst>
              <a:ext uri="{FF2B5EF4-FFF2-40B4-BE49-F238E27FC236}">
                <a16:creationId xmlns:a16="http://schemas.microsoft.com/office/drawing/2014/main" id="{6DC78ACD-F232-44B7-9D90-479FC5B01070}"/>
              </a:ext>
            </a:extLst>
          </p:cNvPr>
          <p:cNvSpPr txBox="1">
            <a:spLocks/>
          </p:cNvSpPr>
          <p:nvPr/>
        </p:nvSpPr>
        <p:spPr>
          <a:xfrm>
            <a:off x="3240000" y="5850000"/>
            <a:ext cx="4951125" cy="540000"/>
          </a:xfrm>
          <a:prstGeom prst="rect">
            <a:avLst/>
          </a:prstGeom>
        </p:spPr>
        <p:txBody>
          <a:bodyPr vert="horz">
            <a:no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Arial" pitchFamily="34" charset="0"/>
                <a:ea typeface="+mn-ea"/>
                <a:cs typeface="Arial" pitchFamily="34" charset="0"/>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Arial" pitchFamily="34" charset="0"/>
                <a:ea typeface="+mn-ea"/>
                <a:cs typeface="Arial" pitchFamily="34" charset="0"/>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Arial" pitchFamily="34" charset="0"/>
                <a:ea typeface="+mn-ea"/>
                <a:cs typeface="Arial" pitchFamily="34" charset="0"/>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Arial" pitchFamily="34" charset="0"/>
                <a:ea typeface="+mn-ea"/>
                <a:cs typeface="Arial" pitchFamily="34" charset="0"/>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Arial" pitchFamily="34" charset="0"/>
                <a:ea typeface="+mn-ea"/>
                <a:cs typeface="Arial" pitchFamily="34" charset="0"/>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sz="1400" dirty="0"/>
              <a:t>After random inserts, updates, and deletes: index pages showing internal and logical scan fragmentation</a:t>
            </a:r>
            <a:endParaRPr lang="de-DE" sz="1400" dirty="0"/>
          </a:p>
        </p:txBody>
      </p:sp>
      <p:sp>
        <p:nvSpPr>
          <p:cNvPr id="12" name="Content Placeholder 6">
            <a:extLst>
              <a:ext uri="{FF2B5EF4-FFF2-40B4-BE49-F238E27FC236}">
                <a16:creationId xmlns:a16="http://schemas.microsoft.com/office/drawing/2014/main" id="{10248472-912D-4157-B2A8-00E8F38BDD96}"/>
              </a:ext>
            </a:extLst>
          </p:cNvPr>
          <p:cNvSpPr txBox="1">
            <a:spLocks/>
          </p:cNvSpPr>
          <p:nvPr/>
        </p:nvSpPr>
        <p:spPr>
          <a:xfrm>
            <a:off x="3240000" y="2970000"/>
            <a:ext cx="4951412" cy="540000"/>
          </a:xfrm>
          <a:prstGeom prst="rect">
            <a:avLst/>
          </a:prstGeom>
        </p:spPr>
        <p:txBody>
          <a:bodyPr vert="horz">
            <a:noAutofit/>
          </a:bodyPr>
          <a:lstStyle>
            <a:lvl1pPr marL="274631" indent="-274631" algn="l" rtl="0" eaLnBrk="1" latinLnBrk="0" hangingPunct="1">
              <a:spcBef>
                <a:spcPts val="0"/>
              </a:spcBef>
              <a:spcAft>
                <a:spcPts val="300"/>
              </a:spcAft>
              <a:buClr>
                <a:schemeClr val="accent1"/>
              </a:buClr>
              <a:buSzPct val="76000"/>
              <a:buFont typeface="Wingdings 3"/>
              <a:buChar char=""/>
              <a:defRPr kumimoji="0" sz="2000" kern="1200">
                <a:solidFill>
                  <a:schemeClr val="tx1"/>
                </a:solidFill>
                <a:latin typeface="Arial" pitchFamily="34" charset="0"/>
                <a:ea typeface="+mn-ea"/>
                <a:cs typeface="Arial" pitchFamily="34" charset="0"/>
              </a:defRPr>
            </a:lvl1pPr>
            <a:lvl2pPr marL="549262" indent="-274631" algn="l" rtl="0" eaLnBrk="1" latinLnBrk="0" hangingPunct="1">
              <a:spcBef>
                <a:spcPts val="0"/>
              </a:spcBef>
              <a:spcAft>
                <a:spcPts val="300"/>
              </a:spcAft>
              <a:buClr>
                <a:schemeClr val="accent2"/>
              </a:buClr>
              <a:buSzPct val="76000"/>
              <a:buFont typeface="Wingdings 3"/>
              <a:buChar char=""/>
              <a:defRPr kumimoji="0" sz="1800" kern="1200" baseline="0">
                <a:solidFill>
                  <a:schemeClr val="tx2"/>
                </a:solidFill>
                <a:latin typeface="Arial" pitchFamily="34" charset="0"/>
                <a:ea typeface="+mn-ea"/>
                <a:cs typeface="Arial" pitchFamily="34" charset="0"/>
              </a:defRPr>
            </a:lvl2pPr>
            <a:lvl3pPr marL="823893" indent="-228859" algn="l" rtl="0" eaLnBrk="1" latinLnBrk="0" hangingPunct="1">
              <a:spcBef>
                <a:spcPts val="0"/>
              </a:spcBef>
              <a:spcAft>
                <a:spcPts val="300"/>
              </a:spcAft>
              <a:buClr>
                <a:schemeClr val="bg1">
                  <a:shade val="50000"/>
                </a:schemeClr>
              </a:buClr>
              <a:buSzPct val="76000"/>
              <a:buFont typeface="Wingdings 3"/>
              <a:buChar char=""/>
              <a:defRPr kumimoji="0" sz="1600" kern="1200">
                <a:solidFill>
                  <a:schemeClr val="tx1"/>
                </a:solidFill>
                <a:latin typeface="Arial" pitchFamily="34" charset="0"/>
                <a:ea typeface="+mn-ea"/>
                <a:cs typeface="Arial" pitchFamily="34" charset="0"/>
              </a:defRPr>
            </a:lvl3pPr>
            <a:lvl4pPr marL="1098524" indent="-228859" algn="l" rtl="0" eaLnBrk="1" latinLnBrk="0" hangingPunct="1">
              <a:spcBef>
                <a:spcPts val="0"/>
              </a:spcBef>
              <a:spcAft>
                <a:spcPts val="300"/>
              </a:spcAft>
              <a:buClr>
                <a:schemeClr val="accent2">
                  <a:shade val="75000"/>
                </a:schemeClr>
              </a:buClr>
              <a:buSzPct val="70000"/>
              <a:buFont typeface="Wingdings"/>
              <a:buChar char=""/>
              <a:defRPr kumimoji="0" sz="1400" kern="1200">
                <a:solidFill>
                  <a:schemeClr val="tx1"/>
                </a:solidFill>
                <a:latin typeface="Arial" pitchFamily="34" charset="0"/>
                <a:ea typeface="+mn-ea"/>
                <a:cs typeface="Arial" pitchFamily="34" charset="0"/>
              </a:defRPr>
            </a:lvl4pPr>
            <a:lvl5pPr marL="1373155" indent="-228859" algn="l" rtl="0" eaLnBrk="1" latinLnBrk="0" hangingPunct="1">
              <a:spcBef>
                <a:spcPts val="0"/>
              </a:spcBef>
              <a:spcAft>
                <a:spcPts val="300"/>
              </a:spcAft>
              <a:buClr>
                <a:schemeClr val="accent2"/>
              </a:buClr>
              <a:buSzPct val="70000"/>
              <a:buFont typeface="Wingdings"/>
              <a:buChar char=""/>
              <a:defRPr kumimoji="0" sz="1400" kern="1200">
                <a:solidFill>
                  <a:schemeClr val="tx1"/>
                </a:solidFill>
                <a:latin typeface="Arial" pitchFamily="34" charset="0"/>
                <a:ea typeface="+mn-ea"/>
                <a:cs typeface="Arial" pitchFamily="34" charset="0"/>
              </a:defRPr>
            </a:lvl5pPr>
            <a:lvl6pPr marL="1647786" indent="-183087" algn="l" rtl="0" eaLnBrk="1" latinLnBrk="0" hangingPunct="1">
              <a:spcBef>
                <a:spcPts val="300"/>
              </a:spcBef>
              <a:buClr>
                <a:srgbClr val="9FB8CD">
                  <a:shade val="75000"/>
                </a:srgbClr>
              </a:buClr>
              <a:buSzPct val="75000"/>
              <a:buFont typeface="Wingdings 3"/>
              <a:buChar char=""/>
              <a:defRPr kumimoji="0" lang="en-US" sz="1602" kern="1200" smtClean="0">
                <a:solidFill>
                  <a:schemeClr val="tx1"/>
                </a:solidFill>
                <a:latin typeface="+mn-lt"/>
                <a:ea typeface="+mn-ea"/>
                <a:cs typeface="+mn-cs"/>
              </a:defRPr>
            </a:lvl6pPr>
            <a:lvl7pPr marL="1830873" indent="-183087" algn="l" rtl="0" eaLnBrk="1" latinLnBrk="0" hangingPunct="1">
              <a:spcBef>
                <a:spcPts val="300"/>
              </a:spcBef>
              <a:buClr>
                <a:srgbClr val="727CA3">
                  <a:shade val="75000"/>
                </a:srgbClr>
              </a:buClr>
              <a:buSzPct val="75000"/>
              <a:buFont typeface="Wingdings 3"/>
              <a:buChar char=""/>
              <a:defRPr kumimoji="0" lang="en-US" sz="1402" kern="1200" smtClean="0">
                <a:solidFill>
                  <a:schemeClr val="tx1"/>
                </a:solidFill>
                <a:latin typeface="+mn-lt"/>
                <a:ea typeface="+mn-ea"/>
                <a:cs typeface="+mn-cs"/>
              </a:defRPr>
            </a:lvl7pPr>
            <a:lvl8pPr marL="2013960" indent="-183087" algn="l" rtl="0" eaLnBrk="1" latinLnBrk="0" hangingPunct="1">
              <a:spcBef>
                <a:spcPts val="300"/>
              </a:spcBef>
              <a:buClr>
                <a:prstClr val="white">
                  <a:shade val="50000"/>
                </a:prstClr>
              </a:buClr>
              <a:buSzPct val="75000"/>
              <a:buFont typeface="Wingdings 3"/>
              <a:buChar char=""/>
              <a:defRPr kumimoji="0" lang="en-US" sz="1402" kern="1200" smtClean="0">
                <a:solidFill>
                  <a:schemeClr val="tx1"/>
                </a:solidFill>
                <a:latin typeface="+mn-lt"/>
                <a:ea typeface="+mn-ea"/>
                <a:cs typeface="+mn-cs"/>
              </a:defRPr>
            </a:lvl8pPr>
            <a:lvl9pPr marL="2197049" indent="-183087" algn="l" rtl="0" eaLnBrk="1" latinLnBrk="0" hangingPunct="1">
              <a:spcBef>
                <a:spcPts val="300"/>
              </a:spcBef>
              <a:buClr>
                <a:srgbClr val="9FB8CD"/>
              </a:buClr>
              <a:buSzPct val="75000"/>
              <a:buFont typeface="Wingdings 3"/>
              <a:buChar char=""/>
              <a:defRPr kumimoji="0" lang="en-US" sz="1201" kern="1200" smtClean="0">
                <a:solidFill>
                  <a:schemeClr val="tx1"/>
                </a:solidFill>
                <a:latin typeface="+mn-lt"/>
                <a:ea typeface="+mn-ea"/>
                <a:cs typeface="+mn-cs"/>
              </a:defRPr>
            </a:lvl9pPr>
          </a:lstStyle>
          <a:p>
            <a:pPr marL="0" indent="0" fontAlgn="auto">
              <a:buFont typeface="Wingdings 3"/>
              <a:buNone/>
            </a:pPr>
            <a:r>
              <a:rPr lang="en-US" sz="1400" dirty="0"/>
              <a:t>Newly created index pages with no fragmentation; index pages 100% full</a:t>
            </a:r>
            <a:endParaRPr lang="de-DE" sz="1400" dirty="0"/>
          </a:p>
        </p:txBody>
      </p:sp>
      <p:sp>
        <p:nvSpPr>
          <p:cNvPr id="13" name="Content Placeholder 6">
            <a:extLst>
              <a:ext uri="{FF2B5EF4-FFF2-40B4-BE49-F238E27FC236}">
                <a16:creationId xmlns:a16="http://schemas.microsoft.com/office/drawing/2014/main" id="{F4A97A97-2610-408A-93D3-5ADFD3FAAFD4}"/>
              </a:ext>
            </a:extLst>
          </p:cNvPr>
          <p:cNvSpPr txBox="1">
            <a:spLocks/>
          </p:cNvSpPr>
          <p:nvPr/>
        </p:nvSpPr>
        <p:spPr>
          <a:xfrm>
            <a:off x="8480981" y="2360043"/>
            <a:ext cx="3711019" cy="2393660"/>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en-US" sz="1600" dirty="0">
                <a:solidFill>
                  <a:prstClr val="white"/>
                </a:solidFill>
                <a:latin typeface="Arial" panose="020B0604020202020204" pitchFamily="34" charset="0"/>
                <a:cs typeface="Arial" panose="020B0604020202020204" pitchFamily="34" charset="0"/>
              </a:rPr>
              <a:t>Two basic types of fragmentation within</a:t>
            </a:r>
          </a:p>
          <a:p>
            <a:pPr defTabSz="915248">
              <a:lnSpc>
                <a:spcPct val="100000"/>
              </a:lnSpc>
              <a:spcBef>
                <a:spcPts val="0"/>
              </a:spcBef>
              <a:buClr>
                <a:schemeClr val="bg1"/>
              </a:buClr>
            </a:pPr>
            <a:r>
              <a:rPr lang="en-US" sz="1600" dirty="0">
                <a:solidFill>
                  <a:prstClr val="white"/>
                </a:solidFill>
                <a:latin typeface="Arial" panose="020B0604020202020204" pitchFamily="34" charset="0"/>
                <a:cs typeface="Arial" panose="020B0604020202020204" pitchFamily="34" charset="0"/>
              </a:rPr>
              <a:t>individual data and index pages (internal fragmentation)</a:t>
            </a:r>
          </a:p>
          <a:p>
            <a:pPr defTabSz="915248">
              <a:lnSpc>
                <a:spcPct val="100000"/>
              </a:lnSpc>
              <a:spcBef>
                <a:spcPts val="0"/>
              </a:spcBef>
              <a:buClr>
                <a:schemeClr val="bg1"/>
              </a:buClr>
            </a:pPr>
            <a:r>
              <a:rPr lang="en-US" sz="1600" dirty="0">
                <a:solidFill>
                  <a:prstClr val="white"/>
                </a:solidFill>
                <a:latin typeface="Arial" panose="020B0604020202020204" pitchFamily="34" charset="0"/>
                <a:cs typeface="Arial" panose="020B0604020202020204" pitchFamily="34" charset="0"/>
              </a:rPr>
              <a:t>index or table structures consisting of pages (logical scan fragmentation and extent scan fragmentation)</a:t>
            </a:r>
            <a:endParaRPr lang="de-DE" sz="1600" dirty="0">
              <a:solidFill>
                <a:prstClr val="white"/>
              </a:solidFill>
              <a:latin typeface="Arial" panose="020B0604020202020204" pitchFamily="34" charset="0"/>
              <a:cs typeface="Arial" panose="020B0604020202020204" pitchFamily="34" charset="0"/>
            </a:endParaRPr>
          </a:p>
          <a:p>
            <a:pPr marL="0" indent="0" defTabSz="915248">
              <a:lnSpc>
                <a:spcPct val="100000"/>
              </a:lnSpc>
              <a:spcBef>
                <a:spcPts val="0"/>
              </a:spcBef>
              <a:buNone/>
            </a:pPr>
            <a:endParaRPr lang="de-DE" sz="16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2019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a:t>Index Maintenance </a:t>
            </a:r>
            <a:r>
              <a:rPr lang="de-DE" dirty="0" err="1"/>
              <a:t>Recommendations</a:t>
            </a:r>
            <a:endParaRPr lang="de-DE" dirty="0"/>
          </a:p>
        </p:txBody>
      </p:sp>
      <p:sp>
        <p:nvSpPr>
          <p:cNvPr id="6" name="Content Placeholder 5"/>
          <p:cNvSpPr>
            <a:spLocks noGrp="1"/>
          </p:cNvSpPr>
          <p:nvPr>
            <p:ph sz="quarter" idx="1"/>
          </p:nvPr>
        </p:nvSpPr>
        <p:spPr/>
        <p:txBody>
          <a:bodyPr>
            <a:normAutofit/>
          </a:bodyPr>
          <a:lstStyle/>
          <a:p>
            <a:pPr marL="0" indent="0">
              <a:lnSpc>
                <a:spcPts val="2400"/>
              </a:lnSpc>
              <a:spcAft>
                <a:spcPts val="0"/>
              </a:spcAft>
              <a:buNone/>
            </a:pPr>
            <a:r>
              <a:rPr lang="de-DE" sz="1800" dirty="0" err="1"/>
              <a:t>if</a:t>
            </a:r>
            <a:r>
              <a:rPr lang="de-DE" sz="1800" dirty="0"/>
              <a:t> (</a:t>
            </a:r>
            <a:r>
              <a:rPr lang="de-DE" sz="1800" dirty="0" err="1"/>
              <a:t>pages</a:t>
            </a:r>
            <a:r>
              <a:rPr lang="de-DE" sz="1800" dirty="0"/>
              <a:t> &lt; 1000)</a:t>
            </a:r>
          </a:p>
          <a:p>
            <a:pPr marL="0" indent="0">
              <a:lnSpc>
                <a:spcPts val="2400"/>
              </a:lnSpc>
              <a:spcAft>
                <a:spcPts val="0"/>
              </a:spcAft>
              <a:buNone/>
            </a:pPr>
            <a:r>
              <a:rPr lang="de-DE" sz="1800" dirty="0"/>
              <a:t>    do </a:t>
            </a:r>
            <a:r>
              <a:rPr lang="de-DE" sz="1800" dirty="0" err="1"/>
              <a:t>nothing</a:t>
            </a:r>
            <a:endParaRPr lang="de-DE" sz="1800" dirty="0"/>
          </a:p>
          <a:p>
            <a:pPr marL="0" indent="0">
              <a:lnSpc>
                <a:spcPts val="2400"/>
              </a:lnSpc>
              <a:spcAft>
                <a:spcPts val="0"/>
              </a:spcAft>
              <a:buNone/>
            </a:pPr>
            <a:r>
              <a:rPr lang="de-DE" sz="1800" dirty="0" err="1"/>
              <a:t>else</a:t>
            </a:r>
            <a:endParaRPr lang="de-DE" sz="1800" dirty="0"/>
          </a:p>
          <a:p>
            <a:pPr marL="0" indent="0">
              <a:lnSpc>
                <a:spcPts val="2400"/>
              </a:lnSpc>
              <a:spcAft>
                <a:spcPts val="0"/>
              </a:spcAft>
              <a:buNone/>
            </a:pPr>
            <a:r>
              <a:rPr lang="de-DE" sz="1800" dirty="0"/>
              <a:t>    </a:t>
            </a:r>
            <a:r>
              <a:rPr lang="de-DE" sz="1800" dirty="0" err="1"/>
              <a:t>if</a:t>
            </a:r>
            <a:r>
              <a:rPr lang="de-DE" sz="1800" dirty="0"/>
              <a:t> (</a:t>
            </a:r>
            <a:r>
              <a:rPr lang="de-DE" sz="1800" dirty="0" err="1"/>
              <a:t>fragmentation</a:t>
            </a:r>
            <a:r>
              <a:rPr lang="de-DE" sz="1800" dirty="0"/>
              <a:t> &lt; 10%)</a:t>
            </a:r>
          </a:p>
          <a:p>
            <a:pPr marL="0" indent="0">
              <a:lnSpc>
                <a:spcPts val="2400"/>
              </a:lnSpc>
              <a:spcAft>
                <a:spcPts val="0"/>
              </a:spcAft>
              <a:buNone/>
            </a:pPr>
            <a:r>
              <a:rPr lang="de-DE" sz="1800" dirty="0"/>
              <a:t>        do </a:t>
            </a:r>
            <a:r>
              <a:rPr lang="de-DE" sz="1800" dirty="0" err="1"/>
              <a:t>nothing</a:t>
            </a:r>
            <a:endParaRPr lang="de-DE" sz="1800" dirty="0"/>
          </a:p>
          <a:p>
            <a:pPr marL="0" indent="0">
              <a:lnSpc>
                <a:spcPts val="2400"/>
              </a:lnSpc>
              <a:spcAft>
                <a:spcPts val="0"/>
              </a:spcAft>
              <a:buNone/>
            </a:pPr>
            <a:r>
              <a:rPr lang="de-DE" sz="1800" dirty="0"/>
              <a:t>    </a:t>
            </a:r>
            <a:r>
              <a:rPr lang="de-DE" sz="1800" dirty="0" err="1"/>
              <a:t>else</a:t>
            </a:r>
            <a:r>
              <a:rPr lang="de-DE" sz="1800" dirty="0"/>
              <a:t> </a:t>
            </a:r>
            <a:r>
              <a:rPr lang="de-DE" sz="1800" dirty="0" err="1"/>
              <a:t>if</a:t>
            </a:r>
            <a:r>
              <a:rPr lang="de-DE" sz="1800" dirty="0"/>
              <a:t> (</a:t>
            </a:r>
            <a:r>
              <a:rPr lang="de-DE" sz="1800" dirty="0" err="1"/>
              <a:t>fragmentation</a:t>
            </a:r>
            <a:r>
              <a:rPr lang="de-DE" sz="1800" dirty="0"/>
              <a:t> </a:t>
            </a:r>
            <a:r>
              <a:rPr lang="de-DE" sz="1800" dirty="0" err="1"/>
              <a:t>between</a:t>
            </a:r>
            <a:r>
              <a:rPr lang="de-DE" sz="1800" dirty="0"/>
              <a:t> 10% </a:t>
            </a:r>
            <a:r>
              <a:rPr lang="de-DE" sz="1800" dirty="0" err="1"/>
              <a:t>and</a:t>
            </a:r>
            <a:r>
              <a:rPr lang="de-DE" sz="1800" dirty="0"/>
              <a:t> &lt; 30%)</a:t>
            </a:r>
          </a:p>
          <a:p>
            <a:pPr marL="0" indent="0">
              <a:lnSpc>
                <a:spcPts val="2400"/>
              </a:lnSpc>
              <a:spcAft>
                <a:spcPts val="0"/>
              </a:spcAft>
              <a:buNone/>
            </a:pPr>
            <a:r>
              <a:rPr lang="de-DE" sz="1800" dirty="0"/>
              <a:t>        </a:t>
            </a:r>
            <a:r>
              <a:rPr lang="de-DE" sz="1800" dirty="0" err="1"/>
              <a:t>reorganize</a:t>
            </a:r>
            <a:r>
              <a:rPr lang="de-DE" sz="1800" dirty="0"/>
              <a:t> </a:t>
            </a:r>
            <a:r>
              <a:rPr lang="de-DE" sz="1800" dirty="0" err="1"/>
              <a:t>index</a:t>
            </a:r>
            <a:endParaRPr lang="de-DE" sz="1800" dirty="0"/>
          </a:p>
          <a:p>
            <a:pPr marL="0" indent="0">
              <a:lnSpc>
                <a:spcPts val="2400"/>
              </a:lnSpc>
              <a:spcAft>
                <a:spcPts val="0"/>
              </a:spcAft>
              <a:buNone/>
            </a:pPr>
            <a:r>
              <a:rPr lang="de-DE" sz="1800" dirty="0"/>
              <a:t>    </a:t>
            </a:r>
            <a:r>
              <a:rPr lang="de-DE" sz="1800" dirty="0" err="1"/>
              <a:t>else</a:t>
            </a:r>
            <a:r>
              <a:rPr lang="de-DE" sz="1800" dirty="0"/>
              <a:t> </a:t>
            </a:r>
          </a:p>
          <a:p>
            <a:pPr marL="0" indent="0">
              <a:lnSpc>
                <a:spcPts val="2400"/>
              </a:lnSpc>
              <a:spcAft>
                <a:spcPts val="0"/>
              </a:spcAft>
              <a:buNone/>
            </a:pPr>
            <a:r>
              <a:rPr lang="de-DE" sz="1800" dirty="0"/>
              <a:t>        </a:t>
            </a:r>
            <a:r>
              <a:rPr lang="de-DE" sz="1800" dirty="0" err="1"/>
              <a:t>rebuild</a:t>
            </a:r>
            <a:r>
              <a:rPr lang="de-DE" sz="1800" dirty="0"/>
              <a:t> </a:t>
            </a:r>
            <a:r>
              <a:rPr lang="de-DE" sz="1800" dirty="0" err="1"/>
              <a:t>index</a:t>
            </a:r>
            <a:endParaRPr lang="de-DE" sz="1800" dirty="0"/>
          </a:p>
          <a:p>
            <a:pPr marL="0" indent="0">
              <a:lnSpc>
                <a:spcPts val="2400"/>
              </a:lnSpc>
              <a:spcAft>
                <a:spcPts val="0"/>
              </a:spcAft>
              <a:buNone/>
            </a:pPr>
            <a:endParaRPr lang="de-DE" sz="1800" dirty="0"/>
          </a:p>
          <a:p>
            <a:pPr marL="0" indent="0">
              <a:lnSpc>
                <a:spcPts val="2400"/>
              </a:lnSpc>
              <a:spcAft>
                <a:spcPts val="0"/>
              </a:spcAft>
              <a:buNone/>
            </a:pPr>
            <a:r>
              <a:rPr lang="de-DE" sz="1800" dirty="0"/>
              <a:t>+ update </a:t>
            </a:r>
            <a:r>
              <a:rPr lang="de-DE" sz="1800" dirty="0" err="1"/>
              <a:t>statistics</a:t>
            </a:r>
            <a:r>
              <a:rPr lang="de-DE" sz="1800" dirty="0"/>
              <a:t> for </a:t>
            </a:r>
            <a:r>
              <a:rPr lang="de-DE" sz="1800" dirty="0" err="1"/>
              <a:t>those</a:t>
            </a:r>
            <a:r>
              <a:rPr lang="de-DE" sz="1800" dirty="0"/>
              <a:t> </a:t>
            </a:r>
            <a:r>
              <a:rPr lang="de-DE" sz="1800" dirty="0" err="1"/>
              <a:t>indexes</a:t>
            </a:r>
            <a:r>
              <a:rPr lang="de-DE" sz="1800" dirty="0"/>
              <a:t> </a:t>
            </a:r>
            <a:r>
              <a:rPr lang="de-DE" sz="1800" dirty="0" err="1"/>
              <a:t>that</a:t>
            </a:r>
            <a:r>
              <a:rPr lang="de-DE" sz="1800" dirty="0"/>
              <a:t> </a:t>
            </a:r>
            <a:r>
              <a:rPr lang="de-DE" sz="1800" dirty="0" err="1"/>
              <a:t>were</a:t>
            </a:r>
            <a:r>
              <a:rPr lang="de-DE" sz="1800" dirty="0"/>
              <a:t> not </a:t>
            </a:r>
            <a:r>
              <a:rPr lang="de-DE" sz="1800" dirty="0" err="1"/>
              <a:t>rebuilt</a:t>
            </a:r>
            <a:endParaRPr lang="de-DE" sz="1800" dirty="0"/>
          </a:p>
          <a:p>
            <a:pPr marL="0" indent="0">
              <a:lnSpc>
                <a:spcPts val="2400"/>
              </a:lnSpc>
              <a:spcAft>
                <a:spcPts val="0"/>
              </a:spcAft>
              <a:buNone/>
            </a:pPr>
            <a:r>
              <a:rPr lang="de-DE" sz="1800" dirty="0"/>
              <a:t>+ update non-index </a:t>
            </a:r>
            <a:r>
              <a:rPr lang="de-DE" sz="1800" dirty="0" err="1"/>
              <a:t>statistics</a:t>
            </a:r>
            <a:endParaRPr lang="de-DE" sz="1800" dirty="0"/>
          </a:p>
          <a:p>
            <a:pPr marL="0" indent="0">
              <a:lnSpc>
                <a:spcPts val="2400"/>
              </a:lnSpc>
              <a:spcAft>
                <a:spcPts val="0"/>
              </a:spcAft>
              <a:buNone/>
            </a:pPr>
            <a:endParaRPr lang="de-DE" sz="1800" dirty="0"/>
          </a:p>
          <a:p>
            <a:pPr marL="0" indent="0">
              <a:lnSpc>
                <a:spcPts val="2400"/>
              </a:lnSpc>
              <a:spcAft>
                <a:spcPts val="0"/>
              </a:spcAft>
              <a:buNone/>
            </a:pPr>
            <a:r>
              <a:rPr lang="de-DE" sz="1800" dirty="0"/>
              <a:t>+ </a:t>
            </a:r>
            <a:r>
              <a:rPr lang="de-DE" sz="1800" dirty="0" err="1"/>
              <a:t>monitor</a:t>
            </a:r>
            <a:r>
              <a:rPr lang="de-DE" sz="1800" dirty="0"/>
              <a:t> </a:t>
            </a:r>
            <a:r>
              <a:rPr lang="de-DE" sz="1800" dirty="0" err="1"/>
              <a:t>index</a:t>
            </a:r>
            <a:r>
              <a:rPr lang="de-DE" sz="1800" dirty="0"/>
              <a:t> </a:t>
            </a:r>
            <a:r>
              <a:rPr lang="de-DE" sz="1800" dirty="0" err="1"/>
              <a:t>fragmentation</a:t>
            </a:r>
            <a:r>
              <a:rPr lang="de-DE" sz="1800" dirty="0"/>
              <a:t> </a:t>
            </a:r>
            <a:r>
              <a:rPr lang="de-DE" sz="1800" dirty="0" err="1"/>
              <a:t>to</a:t>
            </a:r>
            <a:r>
              <a:rPr lang="de-DE" sz="1800" dirty="0"/>
              <a:t> </a:t>
            </a:r>
            <a:r>
              <a:rPr lang="de-DE" sz="1800" dirty="0" err="1"/>
              <a:t>adjust</a:t>
            </a:r>
            <a:r>
              <a:rPr lang="de-DE" sz="1800" dirty="0"/>
              <a:t> </a:t>
            </a:r>
            <a:r>
              <a:rPr lang="de-DE" sz="1800" dirty="0" err="1"/>
              <a:t>the</a:t>
            </a:r>
            <a:r>
              <a:rPr lang="de-DE" sz="1800" dirty="0"/>
              <a:t> </a:t>
            </a:r>
            <a:r>
              <a:rPr lang="de-DE" sz="1800" dirty="0" err="1"/>
              <a:t>fill</a:t>
            </a:r>
            <a:r>
              <a:rPr lang="de-DE" sz="1800" dirty="0"/>
              <a:t> </a:t>
            </a:r>
            <a:r>
              <a:rPr lang="de-DE" sz="1800" dirty="0" err="1"/>
              <a:t>factor</a:t>
            </a:r>
            <a:r>
              <a:rPr lang="de-DE" sz="1800" dirty="0"/>
              <a:t> in an OLTP </a:t>
            </a:r>
            <a:r>
              <a:rPr lang="de-DE" sz="1800" dirty="0" err="1"/>
              <a:t>system</a:t>
            </a:r>
            <a:endParaRPr lang="de-DE" sz="1800" dirty="0"/>
          </a:p>
        </p:txBody>
      </p:sp>
    </p:spTree>
    <p:extLst>
      <p:ext uri="{BB962C8B-B14F-4D97-AF65-F5344CB8AC3E}">
        <p14:creationId xmlns:p14="http://schemas.microsoft.com/office/powerpoint/2010/main" val="807135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white">
          <a:xfrm>
            <a:off x="8470156" y="487"/>
            <a:ext cx="3721843" cy="6846709"/>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3" tIns="45713" rIns="45713" bIns="45713" numCol="1" spcCol="0" rtlCol="0" fromWordArt="0" anchor="ctr" anchorCtr="0" forceAA="0" compatLnSpc="1">
            <a:prstTxWarp prst="textNoShape">
              <a:avLst/>
            </a:prstTxWarp>
            <a:noAutofit/>
          </a:bodyPr>
          <a:lstStyle/>
          <a:p>
            <a:pPr algn="ctr" defTabSz="913905"/>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de-DE" dirty="0"/>
              <a:t>Ola </a:t>
            </a:r>
            <a:r>
              <a:rPr lang="de-DE" dirty="0" err="1"/>
              <a:t>Hallengren‘s</a:t>
            </a:r>
            <a:r>
              <a:rPr lang="de-DE" dirty="0"/>
              <a:t> Maintenance Solution</a:t>
            </a:r>
          </a:p>
        </p:txBody>
      </p:sp>
      <p:sp>
        <p:nvSpPr>
          <p:cNvPr id="10" name="Text Placeholder 3"/>
          <p:cNvSpPr txBox="1">
            <a:spLocks/>
          </p:cNvSpPr>
          <p:nvPr/>
        </p:nvSpPr>
        <p:spPr>
          <a:xfrm>
            <a:off x="450000" y="1354214"/>
            <a:ext cx="7940771" cy="4612957"/>
          </a:xfrm>
          <a:prstGeom prst="rect">
            <a:avLst/>
          </a:prstGeom>
          <a:solidFill>
            <a:schemeClr val="bg1"/>
          </a:solidFill>
        </p:spPr>
        <p:txBody>
          <a:bodyPr vert="horz" wrap="square" lIns="143377" tIns="89612" rIns="143377" bIns="89612"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de-DE" sz="1200" dirty="0">
                <a:solidFill>
                  <a:srgbClr val="0000FF"/>
                </a:solidFill>
                <a:latin typeface="Consolas" panose="020B0609020204030204" pitchFamily="49" charset="0"/>
              </a:rPr>
              <a:t>USE</a:t>
            </a:r>
            <a:r>
              <a:rPr lang="de-DE" sz="1200" dirty="0">
                <a:solidFill>
                  <a:prstClr val="black"/>
                </a:solidFill>
                <a:latin typeface="Consolas" panose="020B0609020204030204" pitchFamily="49" charset="0"/>
              </a:rPr>
              <a:t> </a:t>
            </a:r>
            <a:r>
              <a:rPr lang="de-DE" sz="1200" dirty="0" err="1">
                <a:solidFill>
                  <a:srgbClr val="0000FF"/>
                </a:solidFill>
                <a:latin typeface="Consolas" panose="020B0609020204030204" pitchFamily="49" charset="0"/>
              </a:rPr>
              <a:t>master</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srgbClr val="0000FF"/>
                </a:solidFill>
                <a:latin typeface="Consolas" panose="020B0609020204030204" pitchFamily="49" charset="0"/>
              </a:rPr>
              <a:t>GO</a:t>
            </a:r>
            <a:endParaRPr lang="de-DE" sz="1200" dirty="0">
              <a:solidFill>
                <a:prstClr val="black"/>
              </a:solidFill>
              <a:latin typeface="Consolas" panose="020B0609020204030204" pitchFamily="49" charset="0"/>
            </a:endParaRPr>
          </a:p>
          <a:p>
            <a:pPr marL="0" indent="0">
              <a:lnSpc>
                <a:spcPct val="100000"/>
              </a:lnSpc>
              <a:spcBef>
                <a:spcPts val="0"/>
              </a:spcBef>
              <a:buNone/>
            </a:pPr>
            <a:endParaRPr lang="de-DE" sz="1200" dirty="0">
              <a:solidFill>
                <a:prstClr val="black"/>
              </a:solidFill>
              <a:latin typeface="Consolas" panose="020B0609020204030204" pitchFamily="49" charset="0"/>
            </a:endParaRPr>
          </a:p>
          <a:p>
            <a:pPr marL="0" indent="0">
              <a:lnSpc>
                <a:spcPct val="100000"/>
              </a:lnSpc>
              <a:spcBef>
                <a:spcPts val="0"/>
              </a:spcBef>
              <a:buNone/>
            </a:pPr>
            <a:r>
              <a:rPr lang="en-US" sz="1200" dirty="0">
                <a:solidFill>
                  <a:srgbClr val="008000"/>
                </a:solidFill>
                <a:latin typeface="Consolas" panose="020B0609020204030204" pitchFamily="49" charset="0"/>
              </a:rPr>
              <a:t>-- maintain indexes and statistics in the </a:t>
            </a:r>
            <a:r>
              <a:rPr lang="en-US" sz="1200" dirty="0" err="1">
                <a:solidFill>
                  <a:srgbClr val="008000"/>
                </a:solidFill>
                <a:latin typeface="Consolas" panose="020B0609020204030204" pitchFamily="49" charset="0"/>
              </a:rPr>
              <a:t>AdventureWorks</a:t>
            </a:r>
            <a:r>
              <a:rPr lang="en-US" sz="1200" dirty="0">
                <a:solidFill>
                  <a:srgbClr val="008000"/>
                </a:solidFill>
                <a:latin typeface="Consolas" panose="020B0609020204030204" pitchFamily="49" charset="0"/>
              </a:rPr>
              <a:t> database</a:t>
            </a:r>
            <a:endParaRPr lang="en-US" sz="1200" dirty="0">
              <a:solidFill>
                <a:prstClr val="black"/>
              </a:solidFill>
              <a:latin typeface="Consolas" panose="020B0609020204030204" pitchFamily="49" charset="0"/>
            </a:endParaRPr>
          </a:p>
          <a:p>
            <a:pPr marL="0" indent="0">
              <a:lnSpc>
                <a:spcPct val="100000"/>
              </a:lnSpc>
              <a:spcBef>
                <a:spcPts val="0"/>
              </a:spcBef>
              <a:buNone/>
            </a:pPr>
            <a:r>
              <a:rPr lang="en-US" sz="1200" dirty="0">
                <a:solidFill>
                  <a:srgbClr val="0000FF"/>
                </a:solidFill>
                <a:latin typeface="Consolas" panose="020B0609020204030204" pitchFamily="49" charset="0"/>
              </a:rPr>
              <a:t>EXECUTE</a:t>
            </a:r>
            <a:r>
              <a:rPr lang="en-US" sz="1200" dirty="0">
                <a:solidFill>
                  <a:prstClr val="black"/>
                </a:solidFill>
                <a:latin typeface="Consolas" panose="020B0609020204030204" pitchFamily="49" charset="0"/>
              </a:rPr>
              <a:t> </a:t>
            </a:r>
            <a:r>
              <a:rPr lang="en-US" sz="1200" dirty="0" err="1">
                <a:solidFill>
                  <a:prstClr val="black"/>
                </a:solidFill>
                <a:latin typeface="Consolas" panose="020B0609020204030204" pitchFamily="49" charset="0"/>
              </a:rPr>
              <a:t>dbo</a:t>
            </a:r>
            <a:r>
              <a:rPr lang="en-US" sz="1200" dirty="0" err="1">
                <a:solidFill>
                  <a:srgbClr val="808080"/>
                </a:solidFill>
                <a:latin typeface="Consolas" panose="020B0609020204030204" pitchFamily="49" charset="0"/>
              </a:rPr>
              <a:t>.</a:t>
            </a:r>
            <a:r>
              <a:rPr lang="en-US" sz="1200" dirty="0" err="1">
                <a:solidFill>
                  <a:prstClr val="black"/>
                </a:solidFill>
                <a:latin typeface="Consolas" panose="020B0609020204030204" pitchFamily="49" charset="0"/>
              </a:rPr>
              <a:t>IndexOptimize</a:t>
            </a:r>
            <a:r>
              <a:rPr lang="en-US" sz="1200" dirty="0">
                <a:solidFill>
                  <a:srgbClr val="0000FF"/>
                </a:solidFill>
                <a:latin typeface="Consolas" panose="020B0609020204030204" pitchFamily="49" charset="0"/>
              </a:rPr>
              <a:t> </a:t>
            </a:r>
            <a:r>
              <a:rPr lang="en-US" sz="1200" dirty="0">
                <a:solidFill>
                  <a:prstClr val="black"/>
                </a:solidFill>
                <a:latin typeface="Consolas" panose="020B0609020204030204" pitchFamily="49" charset="0"/>
              </a:rPr>
              <a:t>@Databases </a:t>
            </a:r>
            <a:r>
              <a:rPr lang="en-US" sz="1200" dirty="0">
                <a:solidFill>
                  <a:srgbClr val="808080"/>
                </a:solidFill>
                <a:latin typeface="Consolas" panose="020B0609020204030204" pitchFamily="49" charset="0"/>
              </a:rPr>
              <a:t>=</a:t>
            </a:r>
            <a:r>
              <a:rPr lang="en-US" sz="1200" dirty="0">
                <a:solidFill>
                  <a:prstClr val="black"/>
                </a:solidFill>
                <a:latin typeface="Consolas" panose="020B0609020204030204" pitchFamily="49" charset="0"/>
              </a:rPr>
              <a:t> </a:t>
            </a:r>
            <a:r>
              <a:rPr lang="en-US" sz="1200" dirty="0">
                <a:solidFill>
                  <a:srgbClr val="FF0000"/>
                </a:solidFill>
                <a:latin typeface="Consolas" panose="020B0609020204030204" pitchFamily="49" charset="0"/>
              </a:rPr>
              <a:t>'</a:t>
            </a:r>
            <a:r>
              <a:rPr lang="en-US" sz="1200" dirty="0" err="1">
                <a:solidFill>
                  <a:srgbClr val="FF0000"/>
                </a:solidFill>
                <a:latin typeface="Consolas" panose="020B0609020204030204" pitchFamily="49" charset="0"/>
              </a:rPr>
              <a:t>AdventureWorks</a:t>
            </a:r>
            <a:r>
              <a:rPr lang="en-US" sz="1200" dirty="0">
                <a:solidFill>
                  <a:srgbClr val="FF0000"/>
                </a:solidFill>
                <a:latin typeface="Consolas" panose="020B0609020204030204" pitchFamily="49" charset="0"/>
              </a:rPr>
              <a:t>'</a:t>
            </a:r>
            <a:r>
              <a:rPr lang="en-US" sz="1200" dirty="0">
                <a:solidFill>
                  <a:srgbClr val="808080"/>
                </a:solidFill>
                <a:latin typeface="Consolas" panose="020B0609020204030204" pitchFamily="49" charset="0"/>
              </a:rPr>
              <a:t>,</a:t>
            </a:r>
            <a:r>
              <a:rPr lang="en-US" sz="1200" dirty="0">
                <a:solidFill>
                  <a:prstClr val="black"/>
                </a:solidFill>
                <a:latin typeface="Consolas" panose="020B0609020204030204" pitchFamily="49" charset="0"/>
              </a:rPr>
              <a:t> </a:t>
            </a:r>
            <a:r>
              <a:rPr lang="en-US" sz="1200" dirty="0">
                <a:solidFill>
                  <a:srgbClr val="008000"/>
                </a:solidFill>
                <a:latin typeface="Consolas" panose="020B0609020204030204" pitchFamily="49" charset="0"/>
              </a:rPr>
              <a:t>-- 'USER_DATABASES'</a:t>
            </a:r>
            <a:endParaRPr lang="en-US"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FragmentationLow</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NULL,</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FragmentationMedium</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br>
              <a:rPr lang="de-DE" sz="1200" dirty="0">
                <a:solidFill>
                  <a:prstClr val="black"/>
                </a:solidFill>
                <a:latin typeface="Consolas" panose="020B0609020204030204" pitchFamily="49" charset="0"/>
              </a:rPr>
            </a:b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'INDEX_REORGANIZE,INDEX_REBUILD_ONLINE,INDEX_REBUILD_OFFLINE'</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FragmentationHigh</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br>
              <a:rPr lang="de-DE" sz="1200" dirty="0">
                <a:solidFill>
                  <a:srgbClr val="808080"/>
                </a:solidFill>
                <a:latin typeface="Consolas" panose="020B0609020204030204" pitchFamily="49" charset="0"/>
              </a:rPr>
            </a:br>
            <a:r>
              <a:rPr lang="de-DE" sz="1200" dirty="0">
                <a:solidFill>
                  <a:srgbClr val="808080"/>
                </a:solidFill>
                <a:latin typeface="Consolas" panose="020B0609020204030204" pitchFamily="49" charset="0"/>
              </a:rPr>
              <a:t>    </a:t>
            </a:r>
            <a:r>
              <a:rPr lang="de-DE" sz="1200" dirty="0">
                <a:solidFill>
                  <a:srgbClr val="FF0000"/>
                </a:solidFill>
                <a:latin typeface="Consolas" panose="020B0609020204030204" pitchFamily="49" charset="0"/>
              </a:rPr>
              <a:t>'INDEX_REBUILD_ONLINE,INDEX_REBUILD_OFFLINE'</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@FragmentationLevel1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10</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@FragmentationLevel2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30</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UpdateStatistics</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'ALL'</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OnlyModifiedStatistics</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'Y'</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StatisticsSample</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100</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MaxDOP</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4</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LogToTable</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'Y'</a:t>
            </a:r>
            <a:r>
              <a:rPr lang="de-DE" sz="1200" dirty="0">
                <a:solidFill>
                  <a:srgbClr val="808080"/>
                </a:solidFill>
                <a:latin typeface="Consolas" panose="020B0609020204030204" pitchFamily="49" charset="0"/>
              </a:rPr>
              <a:t>;</a:t>
            </a:r>
          </a:p>
          <a:p>
            <a:pPr marL="0" indent="0">
              <a:lnSpc>
                <a:spcPct val="100000"/>
              </a:lnSpc>
              <a:spcBef>
                <a:spcPts val="0"/>
              </a:spcBef>
              <a:buNone/>
            </a:pPr>
            <a:endParaRPr lang="de-DE" sz="1200" dirty="0">
              <a:solidFill>
                <a:srgbClr val="808080"/>
              </a:solidFill>
              <a:latin typeface="Consolas" panose="020B0609020204030204" pitchFamily="49" charset="0"/>
            </a:endParaRPr>
          </a:p>
          <a:p>
            <a:pPr marL="0" indent="0">
              <a:lnSpc>
                <a:spcPct val="100000"/>
              </a:lnSpc>
              <a:spcBef>
                <a:spcPts val="0"/>
              </a:spcBef>
              <a:buNone/>
            </a:pPr>
            <a:r>
              <a:rPr lang="en-US" sz="1200" dirty="0">
                <a:solidFill>
                  <a:srgbClr val="008000"/>
                </a:solidFill>
                <a:latin typeface="Consolas" panose="020B0609020204030204" pitchFamily="49" charset="0"/>
              </a:rPr>
              <a:t>-- check the physical integrity of all user databases</a:t>
            </a:r>
            <a:endParaRPr lang="en-US"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srgbClr val="0000FF"/>
                </a:solidFill>
                <a:latin typeface="Consolas" panose="020B0609020204030204" pitchFamily="49" charset="0"/>
              </a:rPr>
              <a:t>EXECUTE</a:t>
            </a: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dbo</a:t>
            </a:r>
            <a:r>
              <a:rPr lang="de-DE" sz="1200" dirty="0" err="1">
                <a:solidFill>
                  <a:srgbClr val="808080"/>
                </a:solidFill>
                <a:latin typeface="Consolas" panose="020B0609020204030204" pitchFamily="49" charset="0"/>
              </a:rPr>
              <a:t>.</a:t>
            </a:r>
            <a:r>
              <a:rPr lang="de-DE" sz="1200" dirty="0" err="1">
                <a:solidFill>
                  <a:prstClr val="black"/>
                </a:solidFill>
                <a:latin typeface="Consolas" panose="020B0609020204030204" pitchFamily="49" charset="0"/>
              </a:rPr>
              <a:t>DatabaseIntegrityCheck</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srgbClr val="0000FF"/>
                </a:solidFill>
                <a:latin typeface="Consolas" panose="020B0609020204030204" pitchFamily="49" charset="0"/>
              </a:rPr>
              <a:t> </a:t>
            </a:r>
            <a:r>
              <a:rPr lang="de-DE" sz="1200" dirty="0">
                <a:solidFill>
                  <a:prstClr val="black"/>
                </a:solidFill>
                <a:latin typeface="Consolas" panose="020B0609020204030204" pitchFamily="49" charset="0"/>
              </a:rPr>
              <a:t>@Databases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'USER_DATABASES'</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CheckCommands</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'CHECKDB'</a:t>
            </a:r>
            <a:r>
              <a:rPr lang="de-DE" sz="1200" dirty="0">
                <a:solidFill>
                  <a:srgbClr val="808080"/>
                </a:solidFill>
                <a:latin typeface="Consolas" panose="020B0609020204030204" pitchFamily="49" charset="0"/>
              </a:rPr>
              <a:t>,</a:t>
            </a:r>
            <a:endParaRPr lang="de-DE" sz="1200" dirty="0">
              <a:solidFill>
                <a:prstClr val="black"/>
              </a:solidFill>
              <a:latin typeface="Consolas" panose="020B0609020204030204" pitchFamily="49" charset="0"/>
            </a:endParaRP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PhysicalOnly</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a:t>
            </a:r>
            <a:r>
              <a:rPr lang="de-DE" sz="1200" dirty="0">
                <a:solidFill>
                  <a:srgbClr val="FF0000"/>
                </a:solidFill>
                <a:latin typeface="Consolas" panose="020B0609020204030204" pitchFamily="49" charset="0"/>
              </a:rPr>
              <a:t>'Y'</a:t>
            </a:r>
            <a:r>
              <a:rPr lang="de-DE" sz="1200" dirty="0">
                <a:solidFill>
                  <a:srgbClr val="808080"/>
                </a:solidFill>
                <a:latin typeface="Consolas" panose="020B0609020204030204" pitchFamily="49" charset="0"/>
              </a:rPr>
              <a:t>, </a:t>
            </a:r>
          </a:p>
          <a:p>
            <a:pPr marL="0" indent="0">
              <a:lnSpc>
                <a:spcPct val="100000"/>
              </a:lnSpc>
              <a:spcBef>
                <a:spcPts val="0"/>
              </a:spcBef>
              <a:buNone/>
            </a:pPr>
            <a:r>
              <a:rPr lang="de-DE" sz="1200" dirty="0">
                <a:solidFill>
                  <a:prstClr val="black"/>
                </a:solidFill>
                <a:latin typeface="Consolas" panose="020B0609020204030204" pitchFamily="49" charset="0"/>
              </a:rPr>
              <a:t> @</a:t>
            </a:r>
            <a:r>
              <a:rPr lang="de-DE" sz="1200" dirty="0" err="1">
                <a:solidFill>
                  <a:prstClr val="black"/>
                </a:solidFill>
                <a:latin typeface="Consolas" panose="020B0609020204030204" pitchFamily="49" charset="0"/>
              </a:rPr>
              <a:t>MaxDOP</a:t>
            </a:r>
            <a:r>
              <a:rPr lang="de-DE" sz="1200" dirty="0">
                <a:solidFill>
                  <a:prstClr val="black"/>
                </a:solidFill>
                <a:latin typeface="Consolas" panose="020B0609020204030204" pitchFamily="49" charset="0"/>
              </a:rPr>
              <a:t> </a:t>
            </a:r>
            <a:r>
              <a:rPr lang="de-DE" sz="1200" dirty="0">
                <a:solidFill>
                  <a:srgbClr val="808080"/>
                </a:solidFill>
                <a:latin typeface="Consolas" panose="020B0609020204030204" pitchFamily="49" charset="0"/>
              </a:rPr>
              <a:t>=</a:t>
            </a:r>
            <a:r>
              <a:rPr lang="de-DE" sz="1200" dirty="0">
                <a:solidFill>
                  <a:prstClr val="black"/>
                </a:solidFill>
                <a:latin typeface="Consolas" panose="020B0609020204030204" pitchFamily="49" charset="0"/>
              </a:rPr>
              <a:t> 4</a:t>
            </a:r>
            <a:r>
              <a:rPr lang="de-DE" sz="1200" dirty="0">
                <a:solidFill>
                  <a:srgbClr val="808080"/>
                </a:solidFill>
                <a:latin typeface="Consolas" panose="020B0609020204030204" pitchFamily="49" charset="0"/>
              </a:rPr>
              <a:t>;</a:t>
            </a:r>
            <a:endParaRPr lang="de-DE" sz="1400" dirty="0">
              <a:solidFill>
                <a:prstClr val="black"/>
              </a:solidFill>
              <a:latin typeface="Consolas" panose="020B0609020204030204" pitchFamily="49" charset="0"/>
            </a:endParaRPr>
          </a:p>
        </p:txBody>
      </p:sp>
    </p:spTree>
    <p:extLst>
      <p:ext uri="{BB962C8B-B14F-4D97-AF65-F5344CB8AC3E}">
        <p14:creationId xmlns:p14="http://schemas.microsoft.com/office/powerpoint/2010/main" val="2322924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Alerts</a:t>
            </a:r>
          </a:p>
        </p:txBody>
      </p:sp>
      <p:sp>
        <p:nvSpPr>
          <p:cNvPr id="3" name="Text Placeholder 2"/>
          <p:cNvSpPr>
            <a:spLocks noGrp="1"/>
          </p:cNvSpPr>
          <p:nvPr>
            <p:ph sz="quarter" idx="1"/>
          </p:nvPr>
        </p:nvSpPr>
        <p:spPr/>
        <p:txBody>
          <a:bodyPr>
            <a:normAutofit/>
          </a:bodyPr>
          <a:lstStyle/>
          <a:p>
            <a:r>
              <a:rPr lang="de-DE" b="1" dirty="0"/>
              <a:t>Create </a:t>
            </a:r>
            <a:r>
              <a:rPr lang="de-DE" b="1" dirty="0" err="1"/>
              <a:t>alerts</a:t>
            </a:r>
            <a:r>
              <a:rPr lang="de-DE" b="1" dirty="0"/>
              <a:t> for</a:t>
            </a:r>
          </a:p>
          <a:p>
            <a:pPr lvl="1"/>
            <a:r>
              <a:rPr lang="de-DE" dirty="0"/>
              <a:t>Errors </a:t>
            </a:r>
            <a:r>
              <a:rPr lang="de-DE" dirty="0" err="1"/>
              <a:t>with</a:t>
            </a:r>
            <a:r>
              <a:rPr lang="de-DE" dirty="0"/>
              <a:t> </a:t>
            </a:r>
            <a:r>
              <a:rPr lang="de-DE" dirty="0" err="1"/>
              <a:t>severity</a:t>
            </a:r>
            <a:r>
              <a:rPr lang="de-DE" dirty="0"/>
              <a:t> 19 </a:t>
            </a:r>
            <a:r>
              <a:rPr lang="de-DE" dirty="0" err="1"/>
              <a:t>and</a:t>
            </a:r>
            <a:r>
              <a:rPr lang="de-DE" dirty="0"/>
              <a:t> </a:t>
            </a:r>
            <a:r>
              <a:rPr lang="de-DE" dirty="0" err="1"/>
              <a:t>above</a:t>
            </a:r>
            <a:endParaRPr lang="de-DE" dirty="0"/>
          </a:p>
          <a:p>
            <a:pPr lvl="1"/>
            <a:r>
              <a:rPr lang="de-DE" dirty="0"/>
              <a:t>Errors 823, 824, 825 – </a:t>
            </a:r>
            <a:r>
              <a:rPr lang="en-US" dirty="0"/>
              <a:t>'R</a:t>
            </a:r>
            <a:r>
              <a:rPr lang="de-DE" dirty="0" err="1"/>
              <a:t>ead-retry</a:t>
            </a:r>
            <a:r>
              <a:rPr lang="de-DE" dirty="0"/>
              <a:t> </a:t>
            </a:r>
            <a:r>
              <a:rPr lang="de-DE" dirty="0" err="1"/>
              <a:t>required</a:t>
            </a:r>
            <a:r>
              <a:rPr lang="en-US" dirty="0"/>
              <a:t>'</a:t>
            </a:r>
            <a:endParaRPr lang="de-DE" dirty="0"/>
          </a:p>
          <a:p>
            <a:pPr lvl="1"/>
            <a:r>
              <a:rPr lang="de-DE" dirty="0"/>
              <a:t>Error 832 – </a:t>
            </a:r>
            <a:r>
              <a:rPr lang="en-US" dirty="0"/>
              <a:t>'</a:t>
            </a:r>
            <a:r>
              <a:rPr lang="de-DE" dirty="0"/>
              <a:t>Constant </a:t>
            </a:r>
            <a:r>
              <a:rPr lang="de-DE" dirty="0" err="1"/>
              <a:t>page</a:t>
            </a:r>
            <a:r>
              <a:rPr lang="de-DE" dirty="0"/>
              <a:t> </a:t>
            </a:r>
            <a:r>
              <a:rPr lang="de-DE" dirty="0" err="1"/>
              <a:t>has</a:t>
            </a:r>
            <a:r>
              <a:rPr lang="de-DE" dirty="0"/>
              <a:t> </a:t>
            </a:r>
            <a:r>
              <a:rPr lang="de-DE" dirty="0" err="1"/>
              <a:t>changed</a:t>
            </a:r>
            <a:r>
              <a:rPr lang="en-US" dirty="0"/>
              <a:t>'</a:t>
            </a:r>
            <a:endParaRPr lang="de-DE" dirty="0"/>
          </a:p>
          <a:p>
            <a:pPr lvl="1"/>
            <a:r>
              <a:rPr lang="de-DE" dirty="0" err="1"/>
              <a:t>Any</a:t>
            </a:r>
            <a:r>
              <a:rPr lang="de-DE" dirty="0"/>
              <a:t> user-</a:t>
            </a:r>
            <a:r>
              <a:rPr lang="de-DE" dirty="0" err="1"/>
              <a:t>defined</a:t>
            </a:r>
            <a:r>
              <a:rPr lang="de-DE" dirty="0"/>
              <a:t> </a:t>
            </a:r>
            <a:r>
              <a:rPr lang="de-DE" dirty="0" err="1"/>
              <a:t>errors</a:t>
            </a:r>
            <a:r>
              <a:rPr lang="de-DE" dirty="0"/>
              <a:t> (e.g. </a:t>
            </a:r>
            <a:r>
              <a:rPr lang="de-DE" dirty="0" err="1"/>
              <a:t>flagging</a:t>
            </a:r>
            <a:r>
              <a:rPr lang="de-DE" dirty="0"/>
              <a:t> </a:t>
            </a:r>
            <a:r>
              <a:rPr lang="de-DE" dirty="0" err="1"/>
              <a:t>that</a:t>
            </a:r>
            <a:r>
              <a:rPr lang="de-DE" dirty="0"/>
              <a:t> </a:t>
            </a:r>
            <a:r>
              <a:rPr lang="de-DE" dirty="0" err="1"/>
              <a:t>the</a:t>
            </a:r>
            <a:r>
              <a:rPr lang="de-DE" dirty="0"/>
              <a:t> CHECKDB </a:t>
            </a:r>
            <a:r>
              <a:rPr lang="de-DE" dirty="0" err="1"/>
              <a:t>job</a:t>
            </a:r>
            <a:r>
              <a:rPr lang="de-DE" dirty="0"/>
              <a:t> ‘</a:t>
            </a:r>
            <a:r>
              <a:rPr lang="de-DE" dirty="0" err="1"/>
              <a:t>failed</a:t>
            </a:r>
            <a:r>
              <a:rPr lang="de-DE" dirty="0"/>
              <a:t>‘)</a:t>
            </a:r>
          </a:p>
          <a:p>
            <a:pPr lvl="1"/>
            <a:r>
              <a:rPr lang="de-DE" dirty="0" err="1"/>
              <a:t>Anything</a:t>
            </a:r>
            <a:r>
              <a:rPr lang="de-DE" dirty="0"/>
              <a:t> </a:t>
            </a:r>
            <a:r>
              <a:rPr lang="de-DE" dirty="0" err="1"/>
              <a:t>else</a:t>
            </a:r>
            <a:r>
              <a:rPr lang="de-DE" dirty="0"/>
              <a:t> </a:t>
            </a:r>
            <a:r>
              <a:rPr lang="de-DE" dirty="0" err="1"/>
              <a:t>you‘re</a:t>
            </a:r>
            <a:r>
              <a:rPr lang="de-DE" dirty="0"/>
              <a:t> </a:t>
            </a:r>
            <a:r>
              <a:rPr lang="de-DE" dirty="0" err="1"/>
              <a:t>interested</a:t>
            </a:r>
            <a:r>
              <a:rPr lang="de-DE" dirty="0"/>
              <a:t> in</a:t>
            </a:r>
          </a:p>
          <a:p>
            <a:pPr marL="264022"/>
            <a:endParaRPr lang="en-US" dirty="0"/>
          </a:p>
          <a:p>
            <a:pPr marL="270000" indent="0">
              <a:buNone/>
            </a:pPr>
            <a:r>
              <a:rPr lang="en-US" b="1" dirty="0"/>
              <a:t>and for SQL Server 2012 Enterprise Edition and higher:</a:t>
            </a:r>
          </a:p>
          <a:p>
            <a:pPr lvl="1"/>
            <a:r>
              <a:rPr lang="en-US" dirty="0"/>
              <a:t>Error 855 'Uncorrectable hardware memory corruption detected'</a:t>
            </a:r>
          </a:p>
          <a:p>
            <a:pPr lvl="1"/>
            <a:r>
              <a:rPr lang="en-US" dirty="0"/>
              <a:t>Error 856 'SQL Server has detected hardware memory corruption, but has recovered the page’</a:t>
            </a:r>
          </a:p>
          <a:p>
            <a:endParaRPr lang="en-US" b="1" dirty="0"/>
          </a:p>
          <a:p>
            <a:r>
              <a:rPr lang="en-US" b="1" dirty="0"/>
              <a:t>Check and configure</a:t>
            </a:r>
          </a:p>
          <a:p>
            <a:pPr lvl="1"/>
            <a:r>
              <a:rPr lang="en-US" dirty="0"/>
              <a:t>Operators, Failsafe Operator, Database Mail</a:t>
            </a:r>
            <a:endParaRPr lang="de-DE" dirty="0"/>
          </a:p>
        </p:txBody>
      </p:sp>
      <p:sp>
        <p:nvSpPr>
          <p:cNvPr id="5" name="Content Placeholder 6"/>
          <p:cNvSpPr txBox="1">
            <a:spLocks/>
          </p:cNvSpPr>
          <p:nvPr/>
        </p:nvSpPr>
        <p:spPr>
          <a:xfrm>
            <a:off x="8480981" y="2360043"/>
            <a:ext cx="3711019" cy="3624766"/>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de-DE" sz="1600" dirty="0" err="1">
                <a:solidFill>
                  <a:prstClr val="white"/>
                </a:solidFill>
                <a:latin typeface="Arial" panose="020B0604020202020204" pitchFamily="34" charset="0"/>
                <a:cs typeface="Arial" panose="020B0604020202020204" pitchFamily="34" charset="0"/>
              </a:rPr>
              <a:t>Severity</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levels</a:t>
            </a:r>
            <a:r>
              <a:rPr lang="de-DE" sz="1600" dirty="0">
                <a:solidFill>
                  <a:prstClr val="white"/>
                </a:solidFill>
                <a:latin typeface="Arial" panose="020B0604020202020204" pitchFamily="34" charset="0"/>
                <a:cs typeface="Arial" panose="020B0604020202020204" pitchFamily="34" charset="0"/>
              </a:rPr>
              <a:t>:</a:t>
            </a:r>
          </a:p>
          <a:p>
            <a:pPr marL="176688"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10 = </a:t>
            </a:r>
            <a:r>
              <a:rPr lang="de-DE" sz="1600" dirty="0" err="1">
                <a:solidFill>
                  <a:prstClr val="white"/>
                </a:solidFill>
                <a:latin typeface="Arial" panose="020B0604020202020204" pitchFamily="34" charset="0"/>
                <a:cs typeface="Arial" panose="020B0604020202020204" pitchFamily="34" charset="0"/>
              </a:rPr>
              <a:t>informational</a:t>
            </a:r>
            <a:endParaRPr lang="de-DE" sz="1600" dirty="0">
              <a:solidFill>
                <a:prstClr val="white"/>
              </a:solidFill>
              <a:latin typeface="Arial" panose="020B0604020202020204" pitchFamily="34" charset="0"/>
              <a:cs typeface="Arial" panose="020B0604020202020204" pitchFamily="34" charset="0"/>
            </a:endParaRPr>
          </a:p>
          <a:p>
            <a:pPr marL="176688"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11 - 16 = user-</a:t>
            </a:r>
            <a:r>
              <a:rPr lang="de-DE" sz="1600" dirty="0" err="1">
                <a:solidFill>
                  <a:prstClr val="white"/>
                </a:solidFill>
                <a:latin typeface="Arial" panose="020B0604020202020204" pitchFamily="34" charset="0"/>
                <a:cs typeface="Arial" panose="020B0604020202020204" pitchFamily="34" charset="0"/>
              </a:rPr>
              <a:t>correctable</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errors</a:t>
            </a:r>
            <a:endParaRPr lang="de-DE" sz="1600" dirty="0">
              <a:solidFill>
                <a:prstClr val="white"/>
              </a:solidFill>
              <a:latin typeface="Arial" panose="020B0604020202020204" pitchFamily="34" charset="0"/>
              <a:cs typeface="Arial" panose="020B0604020202020204" pitchFamily="34" charset="0"/>
            </a:endParaRPr>
          </a:p>
          <a:p>
            <a:pPr marL="176688"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17 = </a:t>
            </a:r>
            <a:r>
              <a:rPr lang="de-DE" sz="1600" dirty="0" err="1">
                <a:solidFill>
                  <a:prstClr val="white"/>
                </a:solidFill>
                <a:latin typeface="Arial" panose="020B0604020202020204" pitchFamily="34" charset="0"/>
                <a:cs typeface="Arial" panose="020B0604020202020204" pitchFamily="34" charset="0"/>
              </a:rPr>
              <a:t>insufficient</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resources</a:t>
            </a:r>
            <a:endParaRPr lang="de-DE" sz="1600" dirty="0">
              <a:solidFill>
                <a:prstClr val="white"/>
              </a:solidFill>
              <a:latin typeface="Arial" panose="020B0604020202020204" pitchFamily="34" charset="0"/>
              <a:cs typeface="Arial" panose="020B0604020202020204" pitchFamily="34" charset="0"/>
            </a:endParaRPr>
          </a:p>
          <a:p>
            <a:pPr marL="176688"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18 = non-fatal internal </a:t>
            </a:r>
            <a:r>
              <a:rPr lang="de-DE" sz="1600" dirty="0" err="1">
                <a:solidFill>
                  <a:prstClr val="white"/>
                </a:solidFill>
                <a:latin typeface="Arial" panose="020B0604020202020204" pitchFamily="34" charset="0"/>
                <a:cs typeface="Arial" panose="020B0604020202020204" pitchFamily="34" charset="0"/>
              </a:rPr>
              <a:t>errors</a:t>
            </a:r>
            <a:endParaRPr lang="de-DE" sz="1600" dirty="0">
              <a:solidFill>
                <a:prstClr val="white"/>
              </a:solidFill>
              <a:latin typeface="Arial" panose="020B0604020202020204" pitchFamily="34" charset="0"/>
              <a:cs typeface="Arial" panose="020B0604020202020204" pitchFamily="34" charset="0"/>
            </a:endParaRPr>
          </a:p>
          <a:p>
            <a:pPr marL="176688"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19 = </a:t>
            </a:r>
            <a:r>
              <a:rPr lang="de-DE" sz="1600" dirty="0" err="1">
                <a:solidFill>
                  <a:prstClr val="white"/>
                </a:solidFill>
                <a:latin typeface="Arial" panose="020B0604020202020204" pitchFamily="34" charset="0"/>
                <a:cs typeface="Arial" panose="020B0604020202020204" pitchFamily="34" charset="0"/>
              </a:rPr>
              <a:t>resource</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errors</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batch</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termination</a:t>
            </a:r>
            <a:r>
              <a:rPr lang="de-DE" sz="1600" dirty="0">
                <a:solidFill>
                  <a:prstClr val="white"/>
                </a:solidFill>
                <a:latin typeface="Arial" panose="020B0604020202020204" pitchFamily="34" charset="0"/>
                <a:cs typeface="Arial" panose="020B0604020202020204" pitchFamily="34" charset="0"/>
              </a:rPr>
              <a:t>)</a:t>
            </a:r>
          </a:p>
          <a:p>
            <a:pPr marL="176688"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20 - 25 = fatal </a:t>
            </a:r>
            <a:r>
              <a:rPr lang="de-DE" sz="1600" dirty="0" err="1">
                <a:solidFill>
                  <a:prstClr val="white"/>
                </a:solidFill>
                <a:latin typeface="Arial" panose="020B0604020202020204" pitchFamily="34" charset="0"/>
                <a:cs typeface="Arial" panose="020B0604020202020204" pitchFamily="34" charset="0"/>
              </a:rPr>
              <a:t>errors</a:t>
            </a:r>
            <a:endParaRPr lang="de-DE" sz="1600" dirty="0">
              <a:solidFill>
                <a:prstClr val="white"/>
              </a:solidFill>
              <a:latin typeface="Arial" panose="020B0604020202020204" pitchFamily="34" charset="0"/>
              <a:cs typeface="Arial" panose="020B0604020202020204" pitchFamily="34" charset="0"/>
            </a:endParaRPr>
          </a:p>
          <a:p>
            <a:pPr marL="0" indent="0" defTabSz="915248">
              <a:lnSpc>
                <a:spcPct val="100000"/>
              </a:lnSpc>
              <a:spcBef>
                <a:spcPts val="0"/>
              </a:spcBef>
              <a:buNone/>
            </a:pPr>
            <a:endParaRPr lang="en-US" sz="1600" dirty="0">
              <a:solidFill>
                <a:prstClr val="white"/>
              </a:solidFill>
              <a:latin typeface="Arial" panose="020B0604020202020204" pitchFamily="34" charset="0"/>
              <a:cs typeface="Arial" panose="020B0604020202020204" pitchFamily="34" charset="0"/>
            </a:endParaRPr>
          </a:p>
          <a:p>
            <a:pPr marL="0" indent="0" defTabSz="915248">
              <a:lnSpc>
                <a:spcPct val="100000"/>
              </a:lnSpc>
              <a:spcBef>
                <a:spcPts val="0"/>
              </a:spcBef>
              <a:buNone/>
            </a:pPr>
            <a:r>
              <a:rPr lang="en-US" sz="1600" dirty="0">
                <a:solidFill>
                  <a:prstClr val="white"/>
                </a:solidFill>
                <a:latin typeface="Arial" panose="020B0604020202020204" pitchFamily="34" charset="0"/>
                <a:cs typeface="Arial" panose="020B0604020202020204" pitchFamily="34" charset="0"/>
              </a:rPr>
              <a:t>Errors with severity &gt;= 19 are written to the error log.</a:t>
            </a:r>
          </a:p>
          <a:p>
            <a:pPr marL="0" indent="0" defTabSz="915248">
              <a:lnSpc>
                <a:spcPct val="100000"/>
              </a:lnSpc>
              <a:spcBef>
                <a:spcPts val="0"/>
              </a:spcBef>
              <a:buNone/>
            </a:pPr>
            <a:endParaRPr lang="de-DE" sz="1600" dirty="0">
              <a:solidFill>
                <a:prstClr val="white"/>
              </a:solidFill>
              <a:latin typeface="Arial" panose="020B0604020202020204" pitchFamily="34" charset="0"/>
              <a:cs typeface="Arial" panose="020B0604020202020204" pitchFamily="34" charset="0"/>
            </a:endParaRPr>
          </a:p>
          <a:p>
            <a:pPr marL="0" indent="0" defTabSz="915248">
              <a:lnSpc>
                <a:spcPct val="100000"/>
              </a:lnSpc>
              <a:spcBef>
                <a:spcPts val="0"/>
              </a:spcBef>
              <a:buNone/>
            </a:pPr>
            <a:r>
              <a:rPr lang="de-DE" sz="1600" dirty="0" err="1">
                <a:solidFill>
                  <a:prstClr val="white"/>
                </a:solidFill>
                <a:latin typeface="Arial" panose="020B0604020202020204" pitchFamily="34" charset="0"/>
                <a:cs typeface="Arial" panose="020B0604020202020204" pitchFamily="34" charset="0"/>
              </a:rPr>
              <a:t>Don‘t</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forget</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to</a:t>
            </a:r>
            <a:r>
              <a:rPr lang="de-DE" sz="1600" dirty="0">
                <a:solidFill>
                  <a:prstClr val="white"/>
                </a:solidFill>
                <a:latin typeface="Arial" panose="020B0604020202020204" pitchFamily="34" charset="0"/>
                <a:cs typeface="Arial" panose="020B0604020202020204" pitchFamily="34" charset="0"/>
              </a:rPr>
              <a:t> </a:t>
            </a:r>
            <a:r>
              <a:rPr lang="de-DE" sz="1600" dirty="0" err="1">
                <a:solidFill>
                  <a:prstClr val="white"/>
                </a:solidFill>
                <a:latin typeface="Arial" panose="020B0604020202020204" pitchFamily="34" charset="0"/>
                <a:cs typeface="Arial" panose="020B0604020202020204" pitchFamily="34" charset="0"/>
              </a:rPr>
              <a:t>setup</a:t>
            </a:r>
            <a:r>
              <a:rPr lang="de-DE" sz="1600" dirty="0">
                <a:solidFill>
                  <a:prstClr val="white"/>
                </a:solidFill>
                <a:latin typeface="Arial" panose="020B0604020202020204" pitchFamily="34" charset="0"/>
                <a:cs typeface="Arial" panose="020B0604020202020204" pitchFamily="34" charset="0"/>
              </a:rPr>
              <a:t> a Database Mail Profile </a:t>
            </a:r>
            <a:r>
              <a:rPr lang="de-DE" sz="1600" dirty="0" err="1">
                <a:solidFill>
                  <a:prstClr val="white"/>
                </a:solidFill>
                <a:latin typeface="Arial" panose="020B0604020202020204" pitchFamily="34" charset="0"/>
                <a:cs typeface="Arial" panose="020B0604020202020204" pitchFamily="34" charset="0"/>
              </a:rPr>
              <a:t>and</a:t>
            </a:r>
            <a:r>
              <a:rPr lang="de-DE" sz="1600" dirty="0">
                <a:solidFill>
                  <a:prstClr val="white"/>
                </a:solidFill>
                <a:latin typeface="Arial" panose="020B0604020202020204" pitchFamily="34" charset="0"/>
                <a:cs typeface="Arial" panose="020B0604020202020204" pitchFamily="34" charset="0"/>
              </a:rPr>
              <a:t> a </a:t>
            </a:r>
            <a:r>
              <a:rPr lang="de-DE" sz="1600" dirty="0" err="1">
                <a:solidFill>
                  <a:prstClr val="white"/>
                </a:solidFill>
                <a:latin typeface="Arial" panose="020B0604020202020204" pitchFamily="34" charset="0"/>
                <a:cs typeface="Arial" panose="020B0604020202020204" pitchFamily="34" charset="0"/>
              </a:rPr>
              <a:t>Failsafe</a:t>
            </a:r>
            <a:r>
              <a:rPr lang="de-DE" sz="1600" dirty="0">
                <a:solidFill>
                  <a:prstClr val="white"/>
                </a:solidFill>
                <a:latin typeface="Arial" panose="020B0604020202020204" pitchFamily="34" charset="0"/>
                <a:cs typeface="Arial" panose="020B0604020202020204" pitchFamily="34" charset="0"/>
              </a:rPr>
              <a:t> Operator.</a:t>
            </a:r>
          </a:p>
        </p:txBody>
      </p:sp>
    </p:spTree>
    <p:extLst>
      <p:ext uri="{BB962C8B-B14F-4D97-AF65-F5344CB8AC3E}">
        <p14:creationId xmlns:p14="http://schemas.microsoft.com/office/powerpoint/2010/main" val="2567415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Top Tips for Transaction Log Management</a:t>
            </a:r>
            <a:endParaRPr lang="de-DE" dirty="0"/>
          </a:p>
        </p:txBody>
      </p:sp>
      <p:sp>
        <p:nvSpPr>
          <p:cNvPr id="4" name="Text Placeholder 3"/>
          <p:cNvSpPr>
            <a:spLocks noGrp="1"/>
          </p:cNvSpPr>
          <p:nvPr>
            <p:ph sz="quarter" idx="1"/>
          </p:nvPr>
        </p:nvSpPr>
        <p:spPr/>
        <p:txBody>
          <a:bodyPr>
            <a:normAutofit fontScale="92500" lnSpcReduction="10000"/>
          </a:bodyPr>
          <a:lstStyle/>
          <a:p>
            <a:r>
              <a:rPr lang="en-US" b="1" dirty="0"/>
              <a:t>Create only ONE transaction log file</a:t>
            </a:r>
          </a:p>
          <a:p>
            <a:pPr lvl="1"/>
            <a:r>
              <a:rPr lang="en-US" dirty="0"/>
              <a:t>Isolate the transaction log file from the data files to avoid I/O subsystem contention problems; potentially place the transaction log on a very fast I/O subsystem like an SSD.</a:t>
            </a:r>
          </a:p>
          <a:p>
            <a:pPr lvl="1"/>
            <a:r>
              <a:rPr lang="en-US" dirty="0"/>
              <a:t>Create transaction log files with a reasonable initial size and a moderate grow size.</a:t>
            </a:r>
          </a:p>
          <a:p>
            <a:endParaRPr lang="en-US" b="1" dirty="0"/>
          </a:p>
          <a:p>
            <a:r>
              <a:rPr lang="en-US" b="1" dirty="0"/>
              <a:t>Don't let </a:t>
            </a:r>
            <a:r>
              <a:rPr lang="en-US" b="1" dirty="0" err="1"/>
              <a:t>autogrowth</a:t>
            </a:r>
            <a:r>
              <a:rPr lang="en-US" b="1" dirty="0"/>
              <a:t> get out of control</a:t>
            </a:r>
          </a:p>
          <a:p>
            <a:pPr lvl="1"/>
            <a:r>
              <a:rPr lang="en-US" dirty="0"/>
              <a:t>Percentages of growth can get out of control on busy systems. If you don’t know better start with 512 MB grow size.</a:t>
            </a:r>
          </a:p>
          <a:p>
            <a:endParaRPr lang="en-US" sz="1767" b="1" dirty="0"/>
          </a:p>
          <a:p>
            <a:r>
              <a:rPr lang="en-US" b="1" dirty="0"/>
              <a:t>Monitor the transaction log size until it reaches a steady state</a:t>
            </a:r>
          </a:p>
          <a:p>
            <a:endParaRPr lang="en-US" sz="1767" b="1" dirty="0"/>
          </a:p>
          <a:p>
            <a:r>
              <a:rPr lang="en-US" b="1" dirty="0"/>
              <a:t>Check/fix your internal fragmentation</a:t>
            </a:r>
          </a:p>
          <a:p>
            <a:pPr lvl="1"/>
            <a:r>
              <a:rPr lang="en-US" dirty="0"/>
              <a:t>Recommendation: #VLFs not excessive (many hundreds or thousands); max VLF Size &lt;= 500 MB</a:t>
            </a:r>
          </a:p>
          <a:p>
            <a:pPr lvl="1"/>
            <a:r>
              <a:rPr lang="en-US" dirty="0"/>
              <a:t>#VLFs added on log growth depends on the actual growth of the log file:</a:t>
            </a:r>
          </a:p>
          <a:p>
            <a:pPr marL="274631" lvl="1" indent="0">
              <a:buNone/>
            </a:pPr>
            <a:r>
              <a:rPr lang="en-US" dirty="0"/>
              <a:t>	&lt;= 64MB: 4 VLFs | &gt; 64MB and &lt;= 1GB: 8 VLFs | &gt; 1GB: 16 VLFs</a:t>
            </a:r>
            <a:endParaRPr lang="de-DE" dirty="0"/>
          </a:p>
        </p:txBody>
      </p:sp>
      <p:sp>
        <p:nvSpPr>
          <p:cNvPr id="6" name="Content Placeholder 6"/>
          <p:cNvSpPr txBox="1">
            <a:spLocks/>
          </p:cNvSpPr>
          <p:nvPr/>
        </p:nvSpPr>
        <p:spPr>
          <a:xfrm>
            <a:off x="8475973" y="2017260"/>
            <a:ext cx="3716028" cy="4594546"/>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en-US" sz="1571" dirty="0">
                <a:solidFill>
                  <a:prstClr val="white"/>
                </a:solidFill>
                <a:latin typeface="Arial" panose="020B0604020202020204" pitchFamily="34" charset="0"/>
                <a:cs typeface="Arial" panose="020B0604020202020204" pitchFamily="34" charset="0"/>
              </a:rPr>
              <a:t>Things that have the greatest impact:</a:t>
            </a:r>
          </a:p>
          <a:p>
            <a:pPr marL="610401" lvl="1" indent="-280492" defTabSz="915248">
              <a:buClr>
                <a:prstClr val="white"/>
              </a:buClr>
            </a:pPr>
            <a:r>
              <a:rPr lang="en-US" sz="1571" dirty="0">
                <a:solidFill>
                  <a:prstClr val="white"/>
                </a:solidFill>
                <a:latin typeface="Arial" panose="020B0604020202020204" pitchFamily="34" charset="0"/>
                <a:cs typeface="Arial" panose="020B0604020202020204" pitchFamily="34" charset="0"/>
              </a:rPr>
              <a:t>Type of activity - OLTP or OLAP, both should be sized differently (OLAP &lt; OLTP)</a:t>
            </a:r>
          </a:p>
          <a:p>
            <a:pPr marL="610401" lvl="1" indent="-280492" defTabSz="915248">
              <a:buClr>
                <a:prstClr val="white"/>
              </a:buClr>
            </a:pPr>
            <a:r>
              <a:rPr lang="en-US" sz="1571" dirty="0">
                <a:solidFill>
                  <a:prstClr val="white"/>
                </a:solidFill>
                <a:latin typeface="Arial" panose="020B0604020202020204" pitchFamily="34" charset="0"/>
                <a:cs typeface="Arial" panose="020B0604020202020204" pitchFamily="34" charset="0"/>
              </a:rPr>
              <a:t>Transaction log generation rate from the regular workload</a:t>
            </a:r>
          </a:p>
          <a:p>
            <a:pPr marL="610401" lvl="1" indent="-280492" defTabSz="915248">
              <a:buClr>
                <a:prstClr val="white"/>
              </a:buClr>
            </a:pPr>
            <a:r>
              <a:rPr lang="en-US" sz="1571" dirty="0">
                <a:solidFill>
                  <a:prstClr val="white"/>
                </a:solidFill>
                <a:latin typeface="Arial" panose="020B0604020202020204" pitchFamily="34" charset="0"/>
                <a:cs typeface="Arial" panose="020B0604020202020204" pitchFamily="34" charset="0"/>
              </a:rPr>
              <a:t>Recovery model, log and data backup schedules</a:t>
            </a:r>
          </a:p>
          <a:p>
            <a:pPr marL="610401" lvl="1" indent="-280492" defTabSz="915248">
              <a:buClr>
                <a:prstClr val="white"/>
              </a:buClr>
            </a:pPr>
            <a:r>
              <a:rPr lang="en-US" sz="1571" dirty="0">
                <a:solidFill>
                  <a:prstClr val="white"/>
                </a:solidFill>
                <a:latin typeface="Arial" panose="020B0604020202020204" pitchFamily="34" charset="0"/>
                <a:cs typeface="Arial" panose="020B0604020202020204" pitchFamily="34" charset="0"/>
              </a:rPr>
              <a:t>HA/DR technologies that may affect log clearing</a:t>
            </a:r>
          </a:p>
          <a:p>
            <a:pPr marL="610401" lvl="1" indent="-280492" defTabSz="915248">
              <a:buClr>
                <a:prstClr val="white"/>
              </a:buClr>
            </a:pPr>
            <a:r>
              <a:rPr lang="en-US" sz="1571" dirty="0">
                <a:solidFill>
                  <a:prstClr val="white"/>
                </a:solidFill>
                <a:latin typeface="Arial" panose="020B0604020202020204" pitchFamily="34" charset="0"/>
                <a:cs typeface="Arial" panose="020B0604020202020204" pitchFamily="34" charset="0"/>
              </a:rPr>
              <a:t>The size of the largest single insert/update/delete transaction</a:t>
            </a:r>
          </a:p>
          <a:p>
            <a:pPr marL="610401" lvl="1" indent="-280492" defTabSz="915248">
              <a:buClr>
                <a:prstClr val="white"/>
              </a:buClr>
            </a:pPr>
            <a:r>
              <a:rPr lang="en-US" sz="1571" dirty="0">
                <a:solidFill>
                  <a:prstClr val="white"/>
                </a:solidFill>
                <a:latin typeface="Arial" panose="020B0604020202020204" pitchFamily="34" charset="0"/>
                <a:cs typeface="Arial" panose="020B0604020202020204" pitchFamily="34" charset="0"/>
              </a:rPr>
              <a:t>The size of the largest bulk-load or index-rebuild operation</a:t>
            </a:r>
          </a:p>
          <a:p>
            <a:pPr marL="173243" indent="0" defTabSz="915248">
              <a:lnSpc>
                <a:spcPct val="100000"/>
              </a:lnSpc>
              <a:spcBef>
                <a:spcPts val="0"/>
              </a:spcBef>
              <a:buNone/>
            </a:pPr>
            <a:endParaRPr lang="de-DE" sz="1571" dirty="0">
              <a:solidFill>
                <a:prstClr val="white"/>
              </a:solidFill>
              <a:latin typeface="Arial" panose="020B0604020202020204" pitchFamily="34" charset="0"/>
              <a:cs typeface="Arial" panose="020B0604020202020204" pitchFamily="34" charset="0"/>
            </a:endParaRPr>
          </a:p>
          <a:p>
            <a:pPr marL="0" indent="0" defTabSz="915248">
              <a:lnSpc>
                <a:spcPct val="100000"/>
              </a:lnSpc>
              <a:spcBef>
                <a:spcPts val="0"/>
              </a:spcBef>
              <a:buNone/>
            </a:pPr>
            <a:r>
              <a:rPr lang="de-DE" sz="1571" dirty="0">
                <a:solidFill>
                  <a:prstClr val="white"/>
                </a:solidFill>
                <a:latin typeface="Arial" panose="020B0604020202020204" pitchFamily="34" charset="0"/>
                <a:cs typeface="Arial" panose="020B0604020202020204" pitchFamily="34" charset="0"/>
              </a:rPr>
              <a:t>Reference:</a:t>
            </a:r>
          </a:p>
          <a:p>
            <a:pPr marL="0" indent="0" defTabSz="915248">
              <a:lnSpc>
                <a:spcPct val="100000"/>
              </a:lnSpc>
              <a:spcBef>
                <a:spcPts val="0"/>
              </a:spcBef>
              <a:buNone/>
            </a:pPr>
            <a:r>
              <a:rPr lang="en-US" sz="1571" dirty="0">
                <a:gradFill>
                  <a:gsLst>
                    <a:gs pos="1250">
                      <a:prstClr val="black"/>
                    </a:gs>
                    <a:gs pos="100000">
                      <a:prstClr val="black"/>
                    </a:gs>
                  </a:gsLst>
                  <a:lin ang="5400000" scaled="0"/>
                </a:gradFill>
                <a:latin typeface="Arial" panose="020B0604020202020204" pitchFamily="34" charset="0"/>
                <a:cs typeface="Arial" panose="020B0604020202020204" pitchFamily="34" charset="0"/>
                <a:hlinkClick r:id="rId4"/>
              </a:rPr>
              <a:t>8 Steps to Better Transaction Log Throughput</a:t>
            </a:r>
            <a:endParaRPr lang="en-US" sz="1571" dirty="0">
              <a:solidFill>
                <a:prstClr val="white"/>
              </a:solidFill>
              <a:latin typeface="Arial" panose="020B0604020202020204" pitchFamily="34" charset="0"/>
              <a:cs typeface="Arial" panose="020B0604020202020204" pitchFamily="34" charset="0"/>
            </a:endParaRPr>
          </a:p>
        </p:txBody>
      </p:sp>
      <p:sp>
        <p:nvSpPr>
          <p:cNvPr id="12" name="Rectangle 11"/>
          <p:cNvSpPr/>
          <p:nvPr>
            <p:custDataLst>
              <p:tags r:id="rId1"/>
            </p:custDataLst>
          </p:nvPr>
        </p:nvSpPr>
        <p:spPr bwMode="auto">
          <a:xfrm>
            <a:off x="441718" y="1299920"/>
            <a:ext cx="7774233" cy="3268712"/>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0570" tIns="45286" rIns="90570" bIns="45286" numCol="1" rtlCol="0" anchor="t" anchorCtr="0" compatLnSpc="1">
            <a:prstTxWarp prst="textNoShape">
              <a:avLst/>
            </a:prstTxWarp>
          </a:bodyPr>
          <a:lstStyle/>
          <a:p>
            <a:pPr defTabSz="897575">
              <a:spcBef>
                <a:spcPts val="0"/>
              </a:spcBef>
              <a:spcAft>
                <a:spcPts val="289"/>
              </a:spcAft>
            </a:pPr>
            <a:r>
              <a:rPr lang="en-US" sz="1767" b="1" dirty="0">
                <a:solidFill>
                  <a:prstClr val="black"/>
                </a:solidFill>
                <a:latin typeface="Arial" panose="020B0604020202020204" pitchFamily="34" charset="0"/>
                <a:cs typeface="Arial" panose="020B0604020202020204" pitchFamily="34" charset="0"/>
              </a:rPr>
              <a:t>Provision the transaction log file with a more appropriate size in one or more increments (if &gt; 8 GB) to keep the VLF sizes &lt; 500 MB:</a:t>
            </a:r>
          </a:p>
          <a:p>
            <a:pPr marL="457122" lvl="1" defTabSz="897575"/>
            <a:r>
              <a:rPr lang="de-DE" sz="1767" dirty="0">
                <a:solidFill>
                  <a:srgbClr val="0000FF"/>
                </a:solidFill>
                <a:latin typeface="Consolas" panose="020B0609020204030204" pitchFamily="49" charset="0"/>
              </a:rPr>
              <a:t>ALTER</a:t>
            </a:r>
            <a:r>
              <a:rPr lang="de-DE" sz="1767" dirty="0">
                <a:solidFill>
                  <a:prstClr val="black"/>
                </a:solidFill>
                <a:latin typeface="Consolas" panose="020B0609020204030204" pitchFamily="49" charset="0"/>
              </a:rPr>
              <a:t> </a:t>
            </a:r>
            <a:r>
              <a:rPr lang="de-DE" sz="1767" dirty="0">
                <a:solidFill>
                  <a:srgbClr val="0000FF"/>
                </a:solidFill>
                <a:latin typeface="Consolas" panose="020B0609020204030204" pitchFamily="49" charset="0"/>
              </a:rPr>
              <a:t>DATABASE</a:t>
            </a:r>
            <a:r>
              <a:rPr lang="de-DE" sz="1767" dirty="0">
                <a:solidFill>
                  <a:prstClr val="black"/>
                </a:solidFill>
                <a:latin typeface="Consolas" panose="020B0609020204030204" pitchFamily="49" charset="0"/>
              </a:rPr>
              <a:t> </a:t>
            </a:r>
            <a:r>
              <a:rPr lang="de-DE" sz="1767" dirty="0" err="1">
                <a:solidFill>
                  <a:prstClr val="black"/>
                </a:solidFill>
                <a:latin typeface="Consolas" panose="020B0609020204030204" pitchFamily="49" charset="0"/>
              </a:rPr>
              <a:t>AdventureWorks</a:t>
            </a:r>
            <a:endParaRPr lang="de-DE" sz="1767" dirty="0">
              <a:solidFill>
                <a:prstClr val="black"/>
              </a:solidFill>
              <a:latin typeface="Consolas" panose="020B0609020204030204" pitchFamily="49" charset="0"/>
            </a:endParaRPr>
          </a:p>
          <a:p>
            <a:pPr marL="457122" lvl="1" defTabSz="897575"/>
            <a:r>
              <a:rPr lang="de-DE" sz="1767" dirty="0">
                <a:solidFill>
                  <a:srgbClr val="0000FF"/>
                </a:solidFill>
                <a:latin typeface="Consolas" panose="020B0609020204030204" pitchFamily="49" charset="0"/>
              </a:rPr>
              <a:t>MODIFY</a:t>
            </a:r>
            <a:r>
              <a:rPr lang="de-DE" sz="1767" dirty="0">
                <a:solidFill>
                  <a:prstClr val="black"/>
                </a:solidFill>
                <a:latin typeface="Consolas" panose="020B0609020204030204" pitchFamily="49" charset="0"/>
              </a:rPr>
              <a:t> </a:t>
            </a:r>
            <a:r>
              <a:rPr lang="de-DE" sz="1767" dirty="0">
                <a:solidFill>
                  <a:srgbClr val="0000FF"/>
                </a:solidFill>
                <a:latin typeface="Consolas" panose="020B0609020204030204" pitchFamily="49" charset="0"/>
              </a:rPr>
              <a:t>FILE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NAME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a:t>
            </a:r>
            <a:r>
              <a:rPr lang="de-DE" sz="1767" dirty="0" err="1">
                <a:solidFill>
                  <a:srgbClr val="FF0000"/>
                </a:solidFill>
                <a:latin typeface="Consolas" panose="020B0609020204030204" pitchFamily="49" charset="0"/>
              </a:rPr>
              <a:t>N'AdventureWorks_log</a:t>
            </a:r>
            <a:r>
              <a:rPr lang="de-DE" sz="1767" dirty="0">
                <a:solidFill>
                  <a:srgbClr val="FF0000"/>
                </a:solidFill>
                <a:latin typeface="Consolas" panose="020B0609020204030204" pitchFamily="49" charset="0"/>
              </a:rPr>
              <a:t>'</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a:t>
            </a:r>
          </a:p>
          <a:p>
            <a:pPr marL="457122" lvl="1" defTabSz="897575">
              <a:spcAft>
                <a:spcPts val="577"/>
              </a:spcAft>
            </a:pPr>
            <a:r>
              <a:rPr lang="de-DE" sz="1767" dirty="0">
                <a:solidFill>
                  <a:prstClr val="black"/>
                </a:solidFill>
                <a:latin typeface="Consolas" panose="020B0609020204030204" pitchFamily="49" charset="0"/>
              </a:rPr>
              <a:t>    SIZE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8GB</a:t>
            </a:r>
            <a:r>
              <a:rPr lang="de-DE" sz="1767" dirty="0">
                <a:solidFill>
                  <a:srgbClr val="808080"/>
                </a:solidFill>
                <a:latin typeface="Consolas" panose="020B0609020204030204" pitchFamily="49" charset="0"/>
              </a:rPr>
              <a:t>);</a:t>
            </a:r>
          </a:p>
          <a:p>
            <a:pPr marL="457122" lvl="1" defTabSz="897575"/>
            <a:r>
              <a:rPr lang="de-DE" sz="1767" dirty="0">
                <a:solidFill>
                  <a:srgbClr val="0000FF"/>
                </a:solidFill>
                <a:latin typeface="Consolas" panose="020B0609020204030204" pitchFamily="49" charset="0"/>
              </a:rPr>
              <a:t>ALTER</a:t>
            </a:r>
            <a:r>
              <a:rPr lang="de-DE" sz="1767" dirty="0">
                <a:solidFill>
                  <a:prstClr val="black"/>
                </a:solidFill>
                <a:latin typeface="Consolas" panose="020B0609020204030204" pitchFamily="49" charset="0"/>
              </a:rPr>
              <a:t> </a:t>
            </a:r>
            <a:r>
              <a:rPr lang="de-DE" sz="1767" dirty="0">
                <a:solidFill>
                  <a:srgbClr val="0000FF"/>
                </a:solidFill>
                <a:latin typeface="Consolas" panose="020B0609020204030204" pitchFamily="49" charset="0"/>
              </a:rPr>
              <a:t>DATABASE</a:t>
            </a:r>
            <a:r>
              <a:rPr lang="de-DE" sz="1767" dirty="0">
                <a:solidFill>
                  <a:prstClr val="black"/>
                </a:solidFill>
                <a:latin typeface="Consolas" panose="020B0609020204030204" pitchFamily="49" charset="0"/>
              </a:rPr>
              <a:t> </a:t>
            </a:r>
            <a:r>
              <a:rPr lang="de-DE" sz="1767" dirty="0" err="1">
                <a:solidFill>
                  <a:prstClr val="black"/>
                </a:solidFill>
                <a:latin typeface="Consolas" panose="020B0609020204030204" pitchFamily="49" charset="0"/>
              </a:rPr>
              <a:t>AdventureWorks</a:t>
            </a:r>
            <a:endParaRPr lang="de-DE" sz="1767" dirty="0">
              <a:solidFill>
                <a:prstClr val="black"/>
              </a:solidFill>
              <a:latin typeface="Consolas" panose="020B0609020204030204" pitchFamily="49" charset="0"/>
            </a:endParaRPr>
          </a:p>
          <a:p>
            <a:pPr marL="457122" lvl="1" defTabSz="897575"/>
            <a:r>
              <a:rPr lang="de-DE" sz="1767" dirty="0">
                <a:solidFill>
                  <a:srgbClr val="0000FF"/>
                </a:solidFill>
                <a:latin typeface="Consolas" panose="020B0609020204030204" pitchFamily="49" charset="0"/>
              </a:rPr>
              <a:t>MODIFY</a:t>
            </a:r>
            <a:r>
              <a:rPr lang="de-DE" sz="1767" dirty="0">
                <a:solidFill>
                  <a:prstClr val="black"/>
                </a:solidFill>
                <a:latin typeface="Consolas" panose="020B0609020204030204" pitchFamily="49" charset="0"/>
              </a:rPr>
              <a:t> </a:t>
            </a:r>
            <a:r>
              <a:rPr lang="de-DE" sz="1767" dirty="0">
                <a:solidFill>
                  <a:srgbClr val="0000FF"/>
                </a:solidFill>
                <a:latin typeface="Consolas" panose="020B0609020204030204" pitchFamily="49" charset="0"/>
              </a:rPr>
              <a:t>FILE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NAME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a:t>
            </a:r>
            <a:r>
              <a:rPr lang="de-DE" sz="1767" dirty="0" err="1">
                <a:solidFill>
                  <a:srgbClr val="FF0000"/>
                </a:solidFill>
                <a:latin typeface="Consolas" panose="020B0609020204030204" pitchFamily="49" charset="0"/>
              </a:rPr>
              <a:t>N'AdventureWorks_log</a:t>
            </a:r>
            <a:r>
              <a:rPr lang="de-DE" sz="1767" dirty="0">
                <a:solidFill>
                  <a:srgbClr val="FF0000"/>
                </a:solidFill>
                <a:latin typeface="Consolas" panose="020B0609020204030204" pitchFamily="49" charset="0"/>
              </a:rPr>
              <a:t>'</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a:t>
            </a:r>
          </a:p>
          <a:p>
            <a:pPr marL="457122" lvl="1" defTabSz="897575">
              <a:spcAft>
                <a:spcPts val="577"/>
              </a:spcAft>
            </a:pPr>
            <a:r>
              <a:rPr lang="de-DE" sz="1767" dirty="0">
                <a:solidFill>
                  <a:prstClr val="black"/>
                </a:solidFill>
                <a:latin typeface="Consolas" panose="020B0609020204030204" pitchFamily="49" charset="0"/>
              </a:rPr>
              <a:t>    SIZE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16GB</a:t>
            </a:r>
            <a:r>
              <a:rPr lang="de-DE" sz="1767" dirty="0">
                <a:solidFill>
                  <a:srgbClr val="808080"/>
                </a:solidFill>
                <a:latin typeface="Consolas" panose="020B0609020204030204" pitchFamily="49" charset="0"/>
              </a:rPr>
              <a:t>);</a:t>
            </a:r>
          </a:p>
          <a:p>
            <a:pPr marL="457122" lvl="1" defTabSz="897575"/>
            <a:r>
              <a:rPr lang="de-DE" sz="1767" dirty="0">
                <a:solidFill>
                  <a:srgbClr val="0000FF"/>
                </a:solidFill>
                <a:latin typeface="Consolas" panose="020B0609020204030204" pitchFamily="49" charset="0"/>
              </a:rPr>
              <a:t>ALTER</a:t>
            </a:r>
            <a:r>
              <a:rPr lang="de-DE" sz="1767" dirty="0">
                <a:solidFill>
                  <a:prstClr val="black"/>
                </a:solidFill>
                <a:latin typeface="Consolas" panose="020B0609020204030204" pitchFamily="49" charset="0"/>
              </a:rPr>
              <a:t> </a:t>
            </a:r>
            <a:r>
              <a:rPr lang="de-DE" sz="1767" dirty="0">
                <a:solidFill>
                  <a:srgbClr val="0000FF"/>
                </a:solidFill>
                <a:latin typeface="Consolas" panose="020B0609020204030204" pitchFamily="49" charset="0"/>
              </a:rPr>
              <a:t>DATABASE</a:t>
            </a:r>
            <a:r>
              <a:rPr lang="de-DE" sz="1767" dirty="0">
                <a:solidFill>
                  <a:prstClr val="black"/>
                </a:solidFill>
                <a:latin typeface="Consolas" panose="020B0609020204030204" pitchFamily="49" charset="0"/>
              </a:rPr>
              <a:t> </a:t>
            </a:r>
            <a:r>
              <a:rPr lang="de-DE" sz="1767" dirty="0" err="1">
                <a:solidFill>
                  <a:prstClr val="black"/>
                </a:solidFill>
                <a:latin typeface="Consolas" panose="020B0609020204030204" pitchFamily="49" charset="0"/>
              </a:rPr>
              <a:t>AdventureWorks</a:t>
            </a:r>
            <a:endParaRPr lang="de-DE" sz="1767" dirty="0">
              <a:solidFill>
                <a:prstClr val="black"/>
              </a:solidFill>
              <a:latin typeface="Consolas" panose="020B0609020204030204" pitchFamily="49" charset="0"/>
            </a:endParaRPr>
          </a:p>
          <a:p>
            <a:pPr marL="457122" lvl="1" defTabSz="897575"/>
            <a:r>
              <a:rPr lang="de-DE" sz="1767" dirty="0">
                <a:solidFill>
                  <a:srgbClr val="0000FF"/>
                </a:solidFill>
                <a:latin typeface="Consolas" panose="020B0609020204030204" pitchFamily="49" charset="0"/>
              </a:rPr>
              <a:t>MODIFY</a:t>
            </a:r>
            <a:r>
              <a:rPr lang="de-DE" sz="1767" dirty="0">
                <a:solidFill>
                  <a:prstClr val="black"/>
                </a:solidFill>
                <a:latin typeface="Consolas" panose="020B0609020204030204" pitchFamily="49" charset="0"/>
              </a:rPr>
              <a:t> </a:t>
            </a:r>
            <a:r>
              <a:rPr lang="de-DE" sz="1767" dirty="0">
                <a:solidFill>
                  <a:srgbClr val="0000FF"/>
                </a:solidFill>
                <a:latin typeface="Consolas" panose="020B0609020204030204" pitchFamily="49" charset="0"/>
              </a:rPr>
              <a:t>FILE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NAME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a:t>
            </a:r>
            <a:r>
              <a:rPr lang="de-DE" sz="1767" dirty="0" err="1">
                <a:solidFill>
                  <a:srgbClr val="FF0000"/>
                </a:solidFill>
                <a:latin typeface="Consolas" panose="020B0609020204030204" pitchFamily="49" charset="0"/>
              </a:rPr>
              <a:t>N'AdventureWorks_log</a:t>
            </a:r>
            <a:r>
              <a:rPr lang="de-DE" sz="1767" dirty="0">
                <a:solidFill>
                  <a:srgbClr val="FF0000"/>
                </a:solidFill>
                <a:latin typeface="Consolas" panose="020B0609020204030204" pitchFamily="49" charset="0"/>
              </a:rPr>
              <a:t>'</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a:t>
            </a:r>
          </a:p>
          <a:p>
            <a:pPr marL="457122" lvl="1" defTabSz="897575"/>
            <a:r>
              <a:rPr lang="de-DE" sz="1767" dirty="0">
                <a:solidFill>
                  <a:prstClr val="black"/>
                </a:solidFill>
                <a:latin typeface="Consolas" panose="020B0609020204030204" pitchFamily="49" charset="0"/>
              </a:rPr>
              <a:t>    SIZE </a:t>
            </a:r>
            <a:r>
              <a:rPr lang="de-DE" sz="1767" dirty="0">
                <a:solidFill>
                  <a:srgbClr val="808080"/>
                </a:solidFill>
                <a:latin typeface="Consolas" panose="020B0609020204030204" pitchFamily="49" charset="0"/>
              </a:rPr>
              <a:t>=</a:t>
            </a:r>
            <a:r>
              <a:rPr lang="de-DE" sz="1767" dirty="0">
                <a:solidFill>
                  <a:prstClr val="black"/>
                </a:solidFill>
                <a:latin typeface="Consolas" panose="020B0609020204030204" pitchFamily="49" charset="0"/>
              </a:rPr>
              <a:t> 24GB</a:t>
            </a:r>
            <a:r>
              <a:rPr lang="de-DE" sz="1767" dirty="0">
                <a:solidFill>
                  <a:srgbClr val="808080"/>
                </a:solidFill>
                <a:latin typeface="Consolas" panose="020B0609020204030204" pitchFamily="49" charset="0"/>
              </a:rPr>
              <a:t>);</a:t>
            </a:r>
          </a:p>
        </p:txBody>
      </p:sp>
    </p:spTree>
    <p:extLst>
      <p:ext uri="{BB962C8B-B14F-4D97-AF65-F5344CB8AC3E}">
        <p14:creationId xmlns:p14="http://schemas.microsoft.com/office/powerpoint/2010/main" val="126162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Transaction Log File Maintenance</a:t>
            </a:r>
          </a:p>
        </p:txBody>
      </p:sp>
      <p:sp>
        <p:nvSpPr>
          <p:cNvPr id="5" name="Text Placeholder 4"/>
          <p:cNvSpPr>
            <a:spLocks noGrp="1"/>
          </p:cNvSpPr>
          <p:nvPr>
            <p:ph type="body" idx="1"/>
          </p:nvPr>
        </p:nvSpPr>
        <p:spPr/>
        <p:txBody>
          <a:bodyPr/>
          <a:lstStyle/>
          <a:p>
            <a:r>
              <a:rPr lang="en-US" dirty="0"/>
              <a:t>Provisioning, Sizing, VLF Management</a:t>
            </a:r>
            <a:endParaRPr lang="de-DE" dirty="0"/>
          </a:p>
        </p:txBody>
      </p:sp>
    </p:spTree>
    <p:extLst>
      <p:ext uri="{BB962C8B-B14F-4D97-AF65-F5344CB8AC3E}">
        <p14:creationId xmlns:p14="http://schemas.microsoft.com/office/powerpoint/2010/main" val="40653649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a:t>Log File </a:t>
            </a:r>
            <a:r>
              <a:rPr lang="de-DE" dirty="0" err="1"/>
              <a:t>Provisioning</a:t>
            </a:r>
            <a:endParaRPr lang="de-DE" dirty="0"/>
          </a:p>
        </p:txBody>
      </p:sp>
      <p:sp>
        <p:nvSpPr>
          <p:cNvPr id="6" name="Content Placeholder 5"/>
          <p:cNvSpPr>
            <a:spLocks noGrp="1"/>
          </p:cNvSpPr>
          <p:nvPr>
            <p:ph sz="quarter" idx="1"/>
          </p:nvPr>
        </p:nvSpPr>
        <p:spPr/>
        <p:txBody>
          <a:bodyPr>
            <a:noAutofit/>
          </a:bodyPr>
          <a:lstStyle/>
          <a:p>
            <a:r>
              <a:rPr lang="en-US" sz="1800" b="1" dirty="0"/>
              <a:t>Only ONE transaction log file is necessary</a:t>
            </a:r>
          </a:p>
          <a:p>
            <a:pPr lvl="1"/>
            <a:r>
              <a:rPr lang="en-US" sz="1600" dirty="0"/>
              <a:t>Log write activity is NOT parallelized over multiple files so no performance gain from multiple files</a:t>
            </a:r>
          </a:p>
          <a:p>
            <a:pPr lvl="1"/>
            <a:r>
              <a:rPr lang="en-US" sz="1600" dirty="0"/>
              <a:t>The only time another log file may be needed is if the transaction log runs out of space and there is no other option</a:t>
            </a:r>
          </a:p>
          <a:p>
            <a:endParaRPr lang="en-US" sz="1800" b="1" dirty="0"/>
          </a:p>
          <a:p>
            <a:r>
              <a:rPr lang="en-US" sz="1800" b="1" dirty="0"/>
              <a:t>Isolate the transaction log file from the data files to avoid I/O subsystem contention problems</a:t>
            </a:r>
          </a:p>
          <a:p>
            <a:pPr lvl="1"/>
            <a:r>
              <a:rPr lang="en-US" sz="1600" dirty="0"/>
              <a:t>Potentially place the transaction log on a very fast I/O subsystem like an SSD</a:t>
            </a:r>
          </a:p>
          <a:p>
            <a:pPr lvl="1"/>
            <a:endParaRPr lang="en-US" sz="2000" b="1" dirty="0"/>
          </a:p>
          <a:p>
            <a:pPr marL="274335" lvl="1">
              <a:buClr>
                <a:schemeClr val="accent1"/>
              </a:buClr>
            </a:pPr>
            <a:r>
              <a:rPr lang="en-US" b="1" dirty="0">
                <a:solidFill>
                  <a:schemeClr val="tx1"/>
                </a:solidFill>
              </a:rPr>
              <a:t>Choose an appropriate RAID level</a:t>
            </a:r>
          </a:p>
          <a:p>
            <a:pPr lvl="1"/>
            <a:r>
              <a:rPr lang="en-US" sz="1600" dirty="0"/>
              <a:t>RAID 5 is not recommended</a:t>
            </a:r>
          </a:p>
          <a:p>
            <a:pPr lvl="2"/>
            <a:r>
              <a:rPr lang="en-US" sz="1400" dirty="0"/>
              <a:t>Poor failure protection, heavy write workload</a:t>
            </a:r>
          </a:p>
          <a:p>
            <a:pPr lvl="1"/>
            <a:r>
              <a:rPr lang="en-US" sz="1600" dirty="0"/>
              <a:t>RAID 1 is good, RAID 10 is better for failure protection</a:t>
            </a:r>
          </a:p>
          <a:p>
            <a:pPr lvl="2"/>
            <a:r>
              <a:rPr lang="en-US" sz="1400" dirty="0"/>
              <a:t>This is especially true for SSDs, where placing the transaction log on RAID 0 on a single SSD, or RAID 1 over two sub-parts of an SSD, is not acceptable</a:t>
            </a:r>
          </a:p>
          <a:p>
            <a:pPr lvl="1"/>
            <a:endParaRPr lang="de-DE" sz="1600" dirty="0"/>
          </a:p>
          <a:p>
            <a:pPr lvl="1"/>
            <a:endParaRPr lang="de-DE" sz="1600" dirty="0"/>
          </a:p>
          <a:p>
            <a:endParaRPr lang="de-DE" sz="1600" dirty="0"/>
          </a:p>
        </p:txBody>
      </p:sp>
    </p:spTree>
    <p:extLst>
      <p:ext uri="{BB962C8B-B14F-4D97-AF65-F5344CB8AC3E}">
        <p14:creationId xmlns:p14="http://schemas.microsoft.com/office/powerpoint/2010/main" val="2290227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A SQL Server Health Check should include</a:t>
            </a:r>
            <a:endParaRPr lang="de-DE" dirty="0"/>
          </a:p>
        </p:txBody>
      </p:sp>
      <p:grpSp>
        <p:nvGrpSpPr>
          <p:cNvPr id="47" name="Group 46">
            <a:extLst>
              <a:ext uri="{FF2B5EF4-FFF2-40B4-BE49-F238E27FC236}">
                <a16:creationId xmlns:a16="http://schemas.microsoft.com/office/drawing/2014/main" id="{31D1EE9A-378B-4B8D-B6D8-135067B145A7}"/>
              </a:ext>
            </a:extLst>
          </p:cNvPr>
          <p:cNvGrpSpPr/>
          <p:nvPr/>
        </p:nvGrpSpPr>
        <p:grpSpPr>
          <a:xfrm>
            <a:off x="8062215" y="1350000"/>
            <a:ext cx="3421786" cy="4500000"/>
            <a:chOff x="8066369" y="1272321"/>
            <a:chExt cx="3421786" cy="4500000"/>
          </a:xfrm>
        </p:grpSpPr>
        <p:sp>
          <p:nvSpPr>
            <p:cNvPr id="95" name="Rectangle 28"/>
            <p:cNvSpPr/>
            <p:nvPr/>
          </p:nvSpPr>
          <p:spPr>
            <a:xfrm>
              <a:off x="8104154" y="1722321"/>
              <a:ext cx="3384001" cy="2826000"/>
            </a:xfrm>
            <a:prstGeom prst="rect">
              <a:avLst/>
            </a:prstGeom>
            <a:solidFill>
              <a:srgbClr val="505050"/>
            </a:solidFill>
            <a:ln w="10795" cap="flat" cmpd="sng" algn="ctr">
              <a:noFill/>
              <a:prstDash val="solid"/>
            </a:ln>
            <a:effectLst/>
          </p:spPr>
          <p:txBody>
            <a:bodyPr rtlCol="0" anchor="ctr"/>
            <a:lstStyle/>
            <a:p>
              <a:pPr algn="ctr" defTabSz="762700">
                <a:defRPr/>
              </a:pPr>
              <a:endParaRPr lang="en-US" sz="1308" kern="0" dirty="0">
                <a:solidFill>
                  <a:srgbClr val="FFFFFF"/>
                </a:solidFill>
              </a:endParaRPr>
            </a:p>
          </p:txBody>
        </p:sp>
        <p:sp>
          <p:nvSpPr>
            <p:cNvPr id="100" name="Rectangle 59"/>
            <p:cNvSpPr/>
            <p:nvPr/>
          </p:nvSpPr>
          <p:spPr>
            <a:xfrm>
              <a:off x="8104154" y="1812321"/>
              <a:ext cx="1710000" cy="576000"/>
            </a:xfrm>
            <a:prstGeom prst="rect">
              <a:avLst/>
            </a:prstGeom>
            <a:solidFill>
              <a:srgbClr val="FF8C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600" kern="0" dirty="0">
                  <a:gradFill>
                    <a:gsLst>
                      <a:gs pos="30088">
                        <a:srgbClr val="FFFFFF"/>
                      </a:gs>
                      <a:gs pos="64000">
                        <a:srgbClr val="FFFFFF"/>
                      </a:gs>
                    </a:gsLst>
                    <a:lin ang="5400000" scaled="1"/>
                  </a:gradFill>
                </a:rPr>
                <a:t>Job Runtimes...</a:t>
              </a:r>
            </a:p>
          </p:txBody>
        </p:sp>
        <p:sp>
          <p:nvSpPr>
            <p:cNvPr id="102" name="Rectangle 61"/>
            <p:cNvSpPr/>
            <p:nvPr/>
          </p:nvSpPr>
          <p:spPr>
            <a:xfrm>
              <a:off x="8464154" y="2352321"/>
              <a:ext cx="3024000" cy="792000"/>
            </a:xfrm>
            <a:prstGeom prst="rect">
              <a:avLst/>
            </a:prstGeom>
            <a:solidFill>
              <a:srgbClr val="7FBA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400" kern="0" dirty="0">
                  <a:gradFill>
                    <a:gsLst>
                      <a:gs pos="30088">
                        <a:srgbClr val="FFFFFF"/>
                      </a:gs>
                      <a:gs pos="64000">
                        <a:srgbClr val="FFFFFF"/>
                      </a:gs>
                    </a:gsLst>
                    <a:lin ang="5400000" scaled="1"/>
                  </a:gradFill>
                </a:rPr>
                <a:t>Alerts, Operators, Failsafe Operator, Database Mail</a:t>
              </a:r>
            </a:p>
          </p:txBody>
        </p:sp>
        <p:sp>
          <p:nvSpPr>
            <p:cNvPr id="126" name="Textfeld 125"/>
            <p:cNvSpPr txBox="1"/>
            <p:nvPr/>
          </p:nvSpPr>
          <p:spPr>
            <a:xfrm>
              <a:off x="8066369" y="1272321"/>
              <a:ext cx="3385414" cy="369332"/>
            </a:xfrm>
            <a:prstGeom prst="rect">
              <a:avLst/>
            </a:prstGeom>
            <a:noFill/>
          </p:spPr>
          <p:txBody>
            <a:bodyPr wrap="none" lIns="0" tIns="0" rIns="0" bIns="0" rtlCol="0">
              <a:spAutoFit/>
            </a:bodyPr>
            <a:lstStyle/>
            <a:p>
              <a:r>
                <a:rPr lang="de-DE" sz="2400" dirty="0">
                  <a:solidFill>
                    <a:schemeClr val="tx1">
                      <a:lumMod val="50000"/>
                      <a:lumOff val="50000"/>
                    </a:schemeClr>
                  </a:solidFill>
                </a:rPr>
                <a:t>High </a:t>
              </a:r>
              <a:r>
                <a:rPr lang="de-DE" sz="2400" dirty="0" err="1">
                  <a:solidFill>
                    <a:schemeClr val="tx1">
                      <a:lumMod val="50000"/>
                      <a:lumOff val="50000"/>
                    </a:schemeClr>
                  </a:solidFill>
                </a:rPr>
                <a:t>Availability</a:t>
              </a:r>
              <a:r>
                <a:rPr lang="de-DE" sz="2400" dirty="0">
                  <a:solidFill>
                    <a:schemeClr val="tx1">
                      <a:lumMod val="50000"/>
                      <a:lumOff val="50000"/>
                    </a:schemeClr>
                  </a:solidFill>
                </a:rPr>
                <a:t> </a:t>
              </a:r>
              <a:r>
                <a:rPr lang="de-DE" sz="2400" dirty="0" err="1">
                  <a:solidFill>
                    <a:schemeClr val="tx1">
                      <a:lumMod val="50000"/>
                      <a:lumOff val="50000"/>
                    </a:schemeClr>
                  </a:solidFill>
                </a:rPr>
                <a:t>Strategy</a:t>
              </a:r>
              <a:endParaRPr lang="de-DE" sz="2400" dirty="0">
                <a:solidFill>
                  <a:schemeClr val="tx1">
                    <a:lumMod val="50000"/>
                    <a:lumOff val="50000"/>
                  </a:schemeClr>
                </a:solidFill>
              </a:endParaRPr>
            </a:p>
          </p:txBody>
        </p:sp>
        <p:sp>
          <p:nvSpPr>
            <p:cNvPr id="80" name="Right Arrow 112"/>
            <p:cNvSpPr/>
            <p:nvPr/>
          </p:nvSpPr>
          <p:spPr bwMode="auto">
            <a:xfrm>
              <a:off x="8100001" y="4782321"/>
              <a:ext cx="3384001"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Restore Strategy</a:t>
              </a:r>
            </a:p>
          </p:txBody>
        </p:sp>
        <p:sp>
          <p:nvSpPr>
            <p:cNvPr id="81" name="Right Arrow 112"/>
            <p:cNvSpPr/>
            <p:nvPr/>
          </p:nvSpPr>
          <p:spPr bwMode="auto">
            <a:xfrm>
              <a:off x="8100001" y="5322321"/>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Disaster Recovery Plan</a:t>
              </a:r>
            </a:p>
          </p:txBody>
        </p:sp>
      </p:grpSp>
      <p:grpSp>
        <p:nvGrpSpPr>
          <p:cNvPr id="12" name="Group 11">
            <a:extLst>
              <a:ext uri="{FF2B5EF4-FFF2-40B4-BE49-F238E27FC236}">
                <a16:creationId xmlns:a16="http://schemas.microsoft.com/office/drawing/2014/main" id="{546D9E60-9400-40C7-BAAB-0DD94AF51C4B}"/>
              </a:ext>
            </a:extLst>
          </p:cNvPr>
          <p:cNvGrpSpPr/>
          <p:nvPr/>
        </p:nvGrpSpPr>
        <p:grpSpPr>
          <a:xfrm>
            <a:off x="718057" y="1350000"/>
            <a:ext cx="3385943" cy="5040000"/>
            <a:chOff x="718057" y="1350000"/>
            <a:chExt cx="3385943" cy="5040000"/>
          </a:xfrm>
        </p:grpSpPr>
        <p:sp>
          <p:nvSpPr>
            <p:cNvPr id="91" name="Rectangle 73">
              <a:extLst>
                <a:ext uri="{FF2B5EF4-FFF2-40B4-BE49-F238E27FC236}">
                  <a16:creationId xmlns:a16="http://schemas.microsoft.com/office/drawing/2014/main" id="{54974260-4FE9-4135-A8F8-328E9465E42B}"/>
                </a:ext>
              </a:extLst>
            </p:cNvPr>
            <p:cNvSpPr/>
            <p:nvPr/>
          </p:nvSpPr>
          <p:spPr>
            <a:xfrm>
              <a:off x="720000" y="1800000"/>
              <a:ext cx="3384000" cy="2826967"/>
            </a:xfrm>
            <a:prstGeom prst="rect">
              <a:avLst/>
            </a:prstGeom>
            <a:solidFill>
              <a:srgbClr val="505050"/>
            </a:solidFill>
            <a:ln w="10795" cap="flat" cmpd="sng" algn="ctr">
              <a:noFill/>
              <a:prstDash val="solid"/>
            </a:ln>
            <a:effectLst/>
          </p:spPr>
          <p:txBody>
            <a:bodyPr rtlCol="0" anchor="ctr"/>
            <a:lstStyle/>
            <a:p>
              <a:pPr algn="ctr" defTabSz="762700">
                <a:defRPr/>
              </a:pPr>
              <a:endParaRPr lang="en-US" sz="1472" kern="0" dirty="0">
                <a:solidFill>
                  <a:srgbClr val="FFFFFF"/>
                </a:solidFill>
              </a:endParaRPr>
            </a:p>
          </p:txBody>
        </p:sp>
        <p:sp>
          <p:nvSpPr>
            <p:cNvPr id="112" name="Right Arrow 112"/>
            <p:cNvSpPr/>
            <p:nvPr/>
          </p:nvSpPr>
          <p:spPr bwMode="auto">
            <a:xfrm>
              <a:off x="720000" y="486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Operating System</a:t>
              </a:r>
            </a:p>
          </p:txBody>
        </p:sp>
        <p:sp>
          <p:nvSpPr>
            <p:cNvPr id="113" name="Textfeld 112"/>
            <p:cNvSpPr txBox="1"/>
            <p:nvPr/>
          </p:nvSpPr>
          <p:spPr>
            <a:xfrm>
              <a:off x="790353" y="1350000"/>
              <a:ext cx="1833835" cy="369332"/>
            </a:xfrm>
            <a:prstGeom prst="rect">
              <a:avLst/>
            </a:prstGeom>
            <a:noFill/>
          </p:spPr>
          <p:txBody>
            <a:bodyPr wrap="none" lIns="0" tIns="0" rIns="0" bIns="0" rtlCol="0">
              <a:spAutoFit/>
            </a:bodyPr>
            <a:lstStyle/>
            <a:p>
              <a:r>
                <a:rPr lang="de-DE" sz="2400" dirty="0" err="1">
                  <a:solidFill>
                    <a:schemeClr val="tx1">
                      <a:lumMod val="50000"/>
                      <a:lumOff val="50000"/>
                    </a:schemeClr>
                  </a:solidFill>
                </a:rPr>
                <a:t>Configuration</a:t>
              </a:r>
              <a:endParaRPr lang="de-DE" sz="2400" dirty="0">
                <a:solidFill>
                  <a:schemeClr val="tx1">
                    <a:lumMod val="50000"/>
                    <a:lumOff val="50000"/>
                  </a:schemeClr>
                </a:solidFill>
              </a:endParaRPr>
            </a:p>
          </p:txBody>
        </p:sp>
        <p:sp>
          <p:nvSpPr>
            <p:cNvPr id="75" name="Right Arrow 112"/>
            <p:cNvSpPr/>
            <p:nvPr/>
          </p:nvSpPr>
          <p:spPr bwMode="auto">
            <a:xfrm>
              <a:off x="720000" y="540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SQL Server Instance</a:t>
              </a:r>
            </a:p>
          </p:txBody>
        </p:sp>
        <p:sp>
          <p:nvSpPr>
            <p:cNvPr id="76" name="Right Arrow 112"/>
            <p:cNvSpPr/>
            <p:nvPr/>
          </p:nvSpPr>
          <p:spPr bwMode="auto">
            <a:xfrm>
              <a:off x="718059" y="594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Databases &amp; </a:t>
              </a:r>
              <a:r>
                <a:rPr lang="en-US" sz="1600" spc="245" dirty="0" err="1">
                  <a:gradFill>
                    <a:gsLst>
                      <a:gs pos="59292">
                        <a:srgbClr val="FFFFFF"/>
                      </a:gs>
                      <a:gs pos="38000">
                        <a:srgbClr val="FFFFFF"/>
                      </a:gs>
                    </a:gsLst>
                    <a:lin ang="5400000" scaled="0"/>
                  </a:gradFill>
                  <a:latin typeface="Arial" panose="020B0604020202020204" pitchFamily="34" charset="0"/>
                  <a:cs typeface="Arial" panose="020B0604020202020204" pitchFamily="34" charset="0"/>
                </a:rPr>
                <a:t>Tempdb</a:t>
              </a:r>
              <a:endPar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endParaRPr>
            </a:p>
          </p:txBody>
        </p:sp>
        <p:sp>
          <p:nvSpPr>
            <p:cNvPr id="82" name="Rectangle 57">
              <a:extLst>
                <a:ext uri="{FF2B5EF4-FFF2-40B4-BE49-F238E27FC236}">
                  <a16:creationId xmlns:a16="http://schemas.microsoft.com/office/drawing/2014/main" id="{4ABCC832-8C68-4F1E-A065-84ED496A5A98}"/>
                </a:ext>
              </a:extLst>
            </p:cNvPr>
            <p:cNvSpPr/>
            <p:nvPr/>
          </p:nvSpPr>
          <p:spPr>
            <a:xfrm>
              <a:off x="718057" y="4044526"/>
              <a:ext cx="3384000" cy="576000"/>
            </a:xfrm>
            <a:prstGeom prst="rect">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Virtualization Layer</a:t>
              </a:r>
            </a:p>
          </p:txBody>
        </p:sp>
        <p:sp>
          <p:nvSpPr>
            <p:cNvPr id="84" name="Rectangle 59">
              <a:extLst>
                <a:ext uri="{FF2B5EF4-FFF2-40B4-BE49-F238E27FC236}">
                  <a16:creationId xmlns:a16="http://schemas.microsoft.com/office/drawing/2014/main" id="{3B270E7D-FBD2-48BE-8FA4-1DF1DC0CE300}"/>
                </a:ext>
              </a:extLst>
            </p:cNvPr>
            <p:cNvSpPr/>
            <p:nvPr/>
          </p:nvSpPr>
          <p:spPr>
            <a:xfrm>
              <a:off x="720000" y="1889999"/>
              <a:ext cx="1710000" cy="576000"/>
            </a:xfrm>
            <a:prstGeom prst="rect">
              <a:avLst/>
            </a:prstGeom>
            <a:solidFill>
              <a:srgbClr val="FF8C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600" kern="0" dirty="0">
                  <a:gradFill>
                    <a:gsLst>
                      <a:gs pos="30088">
                        <a:srgbClr val="FFFFFF"/>
                      </a:gs>
                      <a:gs pos="64000">
                        <a:srgbClr val="FFFFFF"/>
                      </a:gs>
                    </a:gsLst>
                    <a:lin ang="5400000" scaled="1"/>
                  </a:gradFill>
                </a:rPr>
                <a:t>Hardware...</a:t>
              </a:r>
            </a:p>
          </p:txBody>
        </p:sp>
        <p:sp>
          <p:nvSpPr>
            <p:cNvPr id="85" name="Rectangle 61">
              <a:extLst>
                <a:ext uri="{FF2B5EF4-FFF2-40B4-BE49-F238E27FC236}">
                  <a16:creationId xmlns:a16="http://schemas.microsoft.com/office/drawing/2014/main" id="{6AAFBAA0-A128-495C-A2F4-295D894B7267}"/>
                </a:ext>
              </a:extLst>
            </p:cNvPr>
            <p:cNvSpPr/>
            <p:nvPr/>
          </p:nvSpPr>
          <p:spPr>
            <a:xfrm>
              <a:off x="1079999" y="2430000"/>
              <a:ext cx="3022060" cy="792000"/>
            </a:xfrm>
            <a:prstGeom prst="rect">
              <a:avLst/>
            </a:prstGeom>
            <a:solidFill>
              <a:srgbClr val="7FBA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400" kern="0" dirty="0">
                  <a:gradFill>
                    <a:gsLst>
                      <a:gs pos="30088">
                        <a:srgbClr val="FFFFFF"/>
                      </a:gs>
                      <a:gs pos="64000">
                        <a:srgbClr val="FFFFFF"/>
                      </a:gs>
                    </a:gsLst>
                    <a:lin ang="5400000" scaled="1"/>
                  </a:gradFill>
                </a:rPr>
                <a:t>CPU, Memory,</a:t>
              </a:r>
            </a:p>
            <a:p>
              <a:pPr defTabSz="762487">
                <a:lnSpc>
                  <a:spcPct val="90000"/>
                </a:lnSpc>
                <a:defRPr/>
              </a:pPr>
              <a:r>
                <a:rPr lang="en-US" sz="1400" kern="0" dirty="0">
                  <a:gradFill>
                    <a:gsLst>
                      <a:gs pos="30088">
                        <a:srgbClr val="FFFFFF"/>
                      </a:gs>
                      <a:gs pos="64000">
                        <a:srgbClr val="FFFFFF"/>
                      </a:gs>
                    </a:gsLst>
                    <a:lin ang="5400000" scaled="1"/>
                  </a:gradFill>
                </a:rPr>
                <a:t>Storage System, Network</a:t>
              </a:r>
            </a:p>
          </p:txBody>
        </p:sp>
        <p:sp>
          <p:nvSpPr>
            <p:cNvPr id="89" name="Plus 13">
              <a:extLst>
                <a:ext uri="{FF2B5EF4-FFF2-40B4-BE49-F238E27FC236}">
                  <a16:creationId xmlns:a16="http://schemas.microsoft.com/office/drawing/2014/main" id="{94577BDC-259F-4968-92F5-324254115F57}"/>
                </a:ext>
              </a:extLst>
            </p:cNvPr>
            <p:cNvSpPr/>
            <p:nvPr/>
          </p:nvSpPr>
          <p:spPr>
            <a:xfrm>
              <a:off x="2124000" y="3420000"/>
              <a:ext cx="445464" cy="392679"/>
            </a:xfrm>
            <a:prstGeom prst="mathPlus">
              <a:avLst/>
            </a:prstGeom>
            <a:solidFill>
              <a:srgbClr val="557EB9"/>
            </a:solidFill>
            <a:ln w="1079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47974">
                <a:defRPr/>
              </a:pPr>
              <a:endParaRPr lang="en-US" sz="1472" dirty="0">
                <a:solidFill>
                  <a:srgbClr val="FFFFFF"/>
                </a:solidFill>
              </a:endParaRPr>
            </a:p>
          </p:txBody>
        </p:sp>
      </p:grpSp>
      <p:grpSp>
        <p:nvGrpSpPr>
          <p:cNvPr id="4" name="Group 3">
            <a:extLst>
              <a:ext uri="{FF2B5EF4-FFF2-40B4-BE49-F238E27FC236}">
                <a16:creationId xmlns:a16="http://schemas.microsoft.com/office/drawing/2014/main" id="{E2118BAE-63C5-4EF2-A4A6-53D24A482243}"/>
              </a:ext>
            </a:extLst>
          </p:cNvPr>
          <p:cNvGrpSpPr/>
          <p:nvPr/>
        </p:nvGrpSpPr>
        <p:grpSpPr>
          <a:xfrm>
            <a:off x="4392000" y="1350000"/>
            <a:ext cx="3402000" cy="5040000"/>
            <a:chOff x="4392000" y="1350000"/>
            <a:chExt cx="3402000" cy="5040000"/>
          </a:xfrm>
        </p:grpSpPr>
        <p:sp>
          <p:nvSpPr>
            <p:cNvPr id="71" name="Rectangle 28"/>
            <p:cNvSpPr/>
            <p:nvPr/>
          </p:nvSpPr>
          <p:spPr>
            <a:xfrm>
              <a:off x="4392000" y="1799999"/>
              <a:ext cx="3384000" cy="2826000"/>
            </a:xfrm>
            <a:prstGeom prst="rect">
              <a:avLst/>
            </a:prstGeom>
            <a:solidFill>
              <a:srgbClr val="505050"/>
            </a:solidFill>
            <a:ln w="10795" cap="flat" cmpd="sng" algn="ctr">
              <a:noFill/>
              <a:prstDash val="solid"/>
            </a:ln>
            <a:effectLst/>
          </p:spPr>
          <p:txBody>
            <a:bodyPr rtlCol="0" anchor="ctr"/>
            <a:lstStyle/>
            <a:p>
              <a:pPr algn="ctr" defTabSz="762700">
                <a:defRPr/>
              </a:pPr>
              <a:endParaRPr lang="en-US" sz="1308" kern="0" dirty="0">
                <a:solidFill>
                  <a:srgbClr val="FFFFFF"/>
                </a:solidFill>
              </a:endParaRPr>
            </a:p>
          </p:txBody>
        </p:sp>
        <p:sp>
          <p:nvSpPr>
            <p:cNvPr id="72" name="Textfeld 71"/>
            <p:cNvSpPr txBox="1"/>
            <p:nvPr/>
          </p:nvSpPr>
          <p:spPr>
            <a:xfrm>
              <a:off x="4428359" y="1350000"/>
              <a:ext cx="2396490" cy="369332"/>
            </a:xfrm>
            <a:prstGeom prst="rect">
              <a:avLst/>
            </a:prstGeom>
            <a:noFill/>
          </p:spPr>
          <p:txBody>
            <a:bodyPr wrap="none" lIns="0" tIns="0" rIns="0" bIns="0" rtlCol="0">
              <a:spAutoFit/>
            </a:bodyPr>
            <a:lstStyle/>
            <a:p>
              <a:r>
                <a:rPr lang="de-DE" sz="2400" dirty="0" err="1">
                  <a:solidFill>
                    <a:schemeClr val="tx1">
                      <a:lumMod val="50000"/>
                      <a:lumOff val="50000"/>
                    </a:schemeClr>
                  </a:solidFill>
                </a:rPr>
                <a:t>Indexing</a:t>
              </a:r>
              <a:r>
                <a:rPr lang="de-DE" sz="2400" dirty="0">
                  <a:solidFill>
                    <a:schemeClr val="tx1">
                      <a:lumMod val="50000"/>
                      <a:lumOff val="50000"/>
                    </a:schemeClr>
                  </a:solidFill>
                </a:rPr>
                <a:t> </a:t>
              </a:r>
              <a:r>
                <a:rPr lang="de-DE" sz="2400" dirty="0" err="1">
                  <a:solidFill>
                    <a:schemeClr val="tx1">
                      <a:lumMod val="50000"/>
                      <a:lumOff val="50000"/>
                    </a:schemeClr>
                  </a:solidFill>
                </a:rPr>
                <a:t>Strategy</a:t>
              </a:r>
              <a:endParaRPr lang="de-DE" sz="2400" dirty="0">
                <a:solidFill>
                  <a:schemeClr val="tx1">
                    <a:lumMod val="50000"/>
                    <a:lumOff val="50000"/>
                  </a:schemeClr>
                </a:solidFill>
              </a:endParaRPr>
            </a:p>
          </p:txBody>
        </p:sp>
        <p:sp>
          <p:nvSpPr>
            <p:cNvPr id="77" name="Right Arrow 112"/>
            <p:cNvSpPr/>
            <p:nvPr/>
          </p:nvSpPr>
          <p:spPr bwMode="auto">
            <a:xfrm>
              <a:off x="4410000" y="4860000"/>
              <a:ext cx="3384000" cy="99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4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Index and Statistics Maintenance,</a:t>
              </a:r>
            </a:p>
            <a:p>
              <a:pPr algn="ctr" defTabSz="747728">
                <a:lnSpc>
                  <a:spcPct val="90000"/>
                </a:lnSpc>
              </a:pPr>
              <a:r>
                <a:rPr lang="en-US" sz="14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Index Usage Statistics,</a:t>
              </a:r>
            </a:p>
            <a:p>
              <a:pPr algn="ctr" defTabSz="747728">
                <a:lnSpc>
                  <a:spcPct val="90000"/>
                </a:lnSpc>
              </a:pPr>
              <a:r>
                <a:rPr lang="en-US" sz="14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Missing Index Details</a:t>
              </a:r>
            </a:p>
          </p:txBody>
        </p:sp>
        <p:sp>
          <p:nvSpPr>
            <p:cNvPr id="88" name="Right Arrow 112">
              <a:extLst>
                <a:ext uri="{FF2B5EF4-FFF2-40B4-BE49-F238E27FC236}">
                  <a16:creationId xmlns:a16="http://schemas.microsoft.com/office/drawing/2014/main" id="{EF44BB4D-A45D-4474-A967-E11D142A242E}"/>
                </a:ext>
              </a:extLst>
            </p:cNvPr>
            <p:cNvSpPr/>
            <p:nvPr/>
          </p:nvSpPr>
          <p:spPr bwMode="auto">
            <a:xfrm>
              <a:off x="4410000" y="594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Query Optimization</a:t>
              </a:r>
            </a:p>
          </p:txBody>
        </p:sp>
        <p:sp>
          <p:nvSpPr>
            <p:cNvPr id="42" name="Rectangle 59">
              <a:extLst>
                <a:ext uri="{FF2B5EF4-FFF2-40B4-BE49-F238E27FC236}">
                  <a16:creationId xmlns:a16="http://schemas.microsoft.com/office/drawing/2014/main" id="{FC954E92-3F20-4979-BAEF-57689D1B9BDD}"/>
                </a:ext>
              </a:extLst>
            </p:cNvPr>
            <p:cNvSpPr/>
            <p:nvPr/>
          </p:nvSpPr>
          <p:spPr>
            <a:xfrm>
              <a:off x="4392000" y="1890000"/>
              <a:ext cx="1710000" cy="576000"/>
            </a:xfrm>
            <a:prstGeom prst="rect">
              <a:avLst/>
            </a:prstGeom>
            <a:solidFill>
              <a:srgbClr val="FF8C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600" kern="0" dirty="0">
                  <a:gradFill>
                    <a:gsLst>
                      <a:gs pos="30088">
                        <a:srgbClr val="FFFFFF"/>
                      </a:gs>
                      <a:gs pos="64000">
                        <a:srgbClr val="FFFFFF"/>
                      </a:gs>
                    </a:gsLst>
                    <a:lin ang="5400000" scaled="1"/>
                  </a:gradFill>
                </a:rPr>
                <a:t>Tuning Methodology...</a:t>
              </a:r>
            </a:p>
          </p:txBody>
        </p:sp>
        <p:sp>
          <p:nvSpPr>
            <p:cNvPr id="43" name="Rectangle 61">
              <a:extLst>
                <a:ext uri="{FF2B5EF4-FFF2-40B4-BE49-F238E27FC236}">
                  <a16:creationId xmlns:a16="http://schemas.microsoft.com/office/drawing/2014/main" id="{70E5E00F-4F33-420E-9A96-9FAD8401E37A}"/>
                </a:ext>
              </a:extLst>
            </p:cNvPr>
            <p:cNvSpPr/>
            <p:nvPr/>
          </p:nvSpPr>
          <p:spPr>
            <a:xfrm>
              <a:off x="4752000" y="2430000"/>
              <a:ext cx="3022060" cy="792000"/>
            </a:xfrm>
            <a:prstGeom prst="rect">
              <a:avLst/>
            </a:prstGeom>
            <a:solidFill>
              <a:srgbClr val="7FBA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400" kern="0" dirty="0">
                  <a:gradFill>
                    <a:gsLst>
                      <a:gs pos="30088">
                        <a:srgbClr val="FFFFFF"/>
                      </a:gs>
                      <a:gs pos="64000">
                        <a:srgbClr val="FFFFFF"/>
                      </a:gs>
                    </a:gsLst>
                    <a:lin ang="5400000" scaled="1"/>
                  </a:gradFill>
                </a:rPr>
                <a:t>Wait Statistics, Virtual File Statistics, Resource Usage Statistics</a:t>
              </a:r>
            </a:p>
          </p:txBody>
        </p:sp>
      </p:grpSp>
    </p:spTree>
    <p:extLst>
      <p:ext uri="{BB962C8B-B14F-4D97-AF65-F5344CB8AC3E}">
        <p14:creationId xmlns:p14="http://schemas.microsoft.com/office/powerpoint/2010/main" val="1852461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err="1"/>
              <a:t>Removing</a:t>
            </a:r>
            <a:r>
              <a:rPr lang="de-DE" dirty="0"/>
              <a:t> VLF </a:t>
            </a:r>
            <a:r>
              <a:rPr lang="de-DE" dirty="0" err="1"/>
              <a:t>Fragmentation</a:t>
            </a:r>
            <a:r>
              <a:rPr lang="de-DE" dirty="0"/>
              <a:t>  (1)</a:t>
            </a:r>
          </a:p>
        </p:txBody>
      </p:sp>
      <p:sp>
        <p:nvSpPr>
          <p:cNvPr id="6" name="Content Placeholder 5"/>
          <p:cNvSpPr>
            <a:spLocks noGrp="1"/>
          </p:cNvSpPr>
          <p:nvPr>
            <p:ph sz="quarter" idx="1"/>
          </p:nvPr>
        </p:nvSpPr>
        <p:spPr/>
        <p:txBody>
          <a:bodyPr>
            <a:normAutofit/>
          </a:bodyPr>
          <a:lstStyle/>
          <a:p>
            <a:pPr>
              <a:spcAft>
                <a:spcPts val="300"/>
              </a:spcAft>
            </a:pPr>
            <a:r>
              <a:rPr lang="en-US" sz="1800" b="1" dirty="0"/>
              <a:t>Execute DBCC LOGINFO to find the number of VLFs</a:t>
            </a:r>
          </a:p>
          <a:p>
            <a:pPr lvl="1">
              <a:spcAft>
                <a:spcPts val="300"/>
              </a:spcAft>
            </a:pPr>
            <a:r>
              <a:rPr lang="en-US" sz="1600" dirty="0"/>
              <a:t>Number of rows = number of VLFs</a:t>
            </a:r>
          </a:p>
          <a:p>
            <a:pPr>
              <a:spcAft>
                <a:spcPts val="300"/>
              </a:spcAft>
            </a:pPr>
            <a:endParaRPr lang="en-US" sz="1800" b="1" dirty="0"/>
          </a:p>
          <a:p>
            <a:pPr>
              <a:spcAft>
                <a:spcPts val="300"/>
              </a:spcAft>
            </a:pPr>
            <a:r>
              <a:rPr lang="en-US" sz="1800" b="1" dirty="0"/>
              <a:t>If excessive (&gt; many hundreds or thousands) then need to remove some to prevent performance problems</a:t>
            </a:r>
          </a:p>
          <a:p>
            <a:pPr lvl="1">
              <a:spcAft>
                <a:spcPts val="300"/>
              </a:spcAft>
            </a:pPr>
            <a:r>
              <a:rPr lang="en-US" sz="1600" dirty="0"/>
              <a:t>Excessive is relative to transaction log size </a:t>
            </a:r>
          </a:p>
          <a:p>
            <a:pPr marL="274335" lvl="1">
              <a:spcAft>
                <a:spcPts val="300"/>
              </a:spcAft>
              <a:buClr>
                <a:schemeClr val="accent1"/>
              </a:buClr>
            </a:pPr>
            <a:endParaRPr lang="en-US" sz="2000" b="1" dirty="0">
              <a:solidFill>
                <a:schemeClr val="tx1"/>
              </a:solidFill>
            </a:endParaRPr>
          </a:p>
          <a:p>
            <a:pPr marL="274335" lvl="1">
              <a:spcAft>
                <a:spcPts val="300"/>
              </a:spcAft>
              <a:buClr>
                <a:schemeClr val="accent1"/>
              </a:buClr>
            </a:pPr>
            <a:r>
              <a:rPr lang="en-US" b="1" dirty="0">
                <a:solidFill>
                  <a:schemeClr val="tx1"/>
                </a:solidFill>
              </a:rPr>
              <a:t>Free up log space by first clearing the log</a:t>
            </a:r>
          </a:p>
          <a:p>
            <a:pPr lvl="1">
              <a:spcAft>
                <a:spcPts val="300"/>
              </a:spcAft>
            </a:pPr>
            <a:r>
              <a:rPr lang="en-US" sz="1600" dirty="0"/>
              <a:t>If the recovery model is FULL or BULK_LOGGED then perform a log backup</a:t>
            </a:r>
          </a:p>
          <a:p>
            <a:pPr lvl="2">
              <a:spcAft>
                <a:spcPts val="300"/>
              </a:spcAft>
            </a:pPr>
            <a:r>
              <a:rPr lang="en-US" sz="1400" dirty="0"/>
              <a:t>This should remove the inactive portion of the log as long as there are no long-running transactions </a:t>
            </a:r>
          </a:p>
          <a:p>
            <a:pPr lvl="1">
              <a:spcAft>
                <a:spcPts val="300"/>
              </a:spcAft>
            </a:pPr>
            <a:r>
              <a:rPr lang="en-US" sz="1600" dirty="0"/>
              <a:t>If the recovery model is SIMPLE then perform a CHECKPOINT</a:t>
            </a:r>
          </a:p>
          <a:p>
            <a:pPr lvl="2">
              <a:spcAft>
                <a:spcPts val="300"/>
              </a:spcAft>
            </a:pPr>
            <a:r>
              <a:rPr lang="en-US" sz="1400" dirty="0"/>
              <a:t>Again, as long as there are no long-running transactions </a:t>
            </a:r>
          </a:p>
          <a:p>
            <a:pPr lvl="1">
              <a:spcAft>
                <a:spcPts val="300"/>
              </a:spcAft>
            </a:pPr>
            <a:r>
              <a:rPr lang="en-US" sz="1600" dirty="0"/>
              <a:t>If the highest active VLF is towards the end of the transaction log file, perform another log clearing to make the log manager wrap the log </a:t>
            </a:r>
          </a:p>
          <a:p>
            <a:endParaRPr lang="de-DE" sz="1800" dirty="0"/>
          </a:p>
          <a:p>
            <a:endParaRPr lang="de-DE" sz="1600" dirty="0"/>
          </a:p>
        </p:txBody>
      </p:sp>
    </p:spTree>
    <p:extLst>
      <p:ext uri="{BB962C8B-B14F-4D97-AF65-F5344CB8AC3E}">
        <p14:creationId xmlns:p14="http://schemas.microsoft.com/office/powerpoint/2010/main" val="37964738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err="1"/>
              <a:t>Removing</a:t>
            </a:r>
            <a:r>
              <a:rPr lang="de-DE" dirty="0"/>
              <a:t> VLF </a:t>
            </a:r>
            <a:r>
              <a:rPr lang="de-DE" dirty="0" err="1"/>
              <a:t>Fragmentation</a:t>
            </a:r>
            <a:r>
              <a:rPr lang="de-DE" dirty="0"/>
              <a:t>  (2)</a:t>
            </a:r>
          </a:p>
        </p:txBody>
      </p:sp>
      <p:sp>
        <p:nvSpPr>
          <p:cNvPr id="7" name="Content Placeholder 6"/>
          <p:cNvSpPr>
            <a:spLocks noGrp="1"/>
          </p:cNvSpPr>
          <p:nvPr>
            <p:ph sz="quarter" idx="1"/>
          </p:nvPr>
        </p:nvSpPr>
        <p:spPr/>
        <p:txBody>
          <a:bodyPr>
            <a:normAutofit/>
          </a:bodyPr>
          <a:lstStyle/>
          <a:p>
            <a:pPr>
              <a:spcAft>
                <a:spcPts val="300"/>
              </a:spcAft>
            </a:pPr>
            <a:r>
              <a:rPr lang="en-US" sz="1800" b="1" dirty="0"/>
              <a:t>Manually shrink the transaction log file</a:t>
            </a:r>
          </a:p>
          <a:p>
            <a:pPr lvl="1">
              <a:spcAft>
                <a:spcPts val="300"/>
              </a:spcAft>
            </a:pPr>
            <a:r>
              <a:rPr lang="en-US" sz="1600" dirty="0"/>
              <a:t>DBCC SHRINKFILE (</a:t>
            </a:r>
            <a:r>
              <a:rPr lang="en-US" sz="1600" dirty="0" err="1"/>
              <a:t>logfilename</a:t>
            </a:r>
            <a:r>
              <a:rPr lang="en-US" sz="1600" dirty="0"/>
              <a:t>)</a:t>
            </a:r>
          </a:p>
          <a:p>
            <a:pPr lvl="1">
              <a:spcAft>
                <a:spcPts val="300"/>
              </a:spcAft>
            </a:pPr>
            <a:r>
              <a:rPr lang="en-US" sz="1600" dirty="0"/>
              <a:t>Again, a second or third log clearing operation may be necessary to make the highest active VLF near the start of transaction log file</a:t>
            </a:r>
          </a:p>
          <a:p>
            <a:pPr lvl="1">
              <a:spcAft>
                <a:spcPts val="300"/>
              </a:spcAft>
            </a:pPr>
            <a:r>
              <a:rPr lang="en-US" sz="1600" dirty="0"/>
              <a:t>This can be difficult to do on a busy production system</a:t>
            </a:r>
          </a:p>
          <a:p>
            <a:pPr>
              <a:spcAft>
                <a:spcPts val="300"/>
              </a:spcAft>
            </a:pPr>
            <a:endParaRPr lang="en-US" sz="1800" b="1" dirty="0"/>
          </a:p>
          <a:p>
            <a:pPr>
              <a:spcAft>
                <a:spcPts val="300"/>
              </a:spcAft>
            </a:pPr>
            <a:r>
              <a:rPr lang="en-US" sz="1800" b="1" dirty="0"/>
              <a:t>Modify the transaction log file size to a more appropriate size in one or more increments, as described previously</a:t>
            </a:r>
          </a:p>
          <a:p>
            <a:pPr lvl="1">
              <a:spcAft>
                <a:spcPts val="300"/>
              </a:spcAft>
            </a:pPr>
            <a:r>
              <a:rPr lang="en-US" sz="1600" dirty="0"/>
              <a:t>ALTER DATABASE </a:t>
            </a:r>
            <a:r>
              <a:rPr lang="en-US" sz="1600" dirty="0" err="1"/>
              <a:t>database_name</a:t>
            </a:r>
            <a:r>
              <a:rPr lang="en-US" sz="1600" dirty="0"/>
              <a:t> MODIFY FILE (NAME = name, SIZE = </a:t>
            </a:r>
            <a:r>
              <a:rPr lang="en-US" sz="1600" dirty="0" err="1"/>
              <a:t>new_size</a:t>
            </a:r>
            <a:r>
              <a:rPr lang="en-US" sz="1600" dirty="0"/>
              <a:t>);</a:t>
            </a:r>
          </a:p>
          <a:p>
            <a:pPr lvl="1">
              <a:spcAft>
                <a:spcPts val="300"/>
              </a:spcAft>
            </a:pPr>
            <a:r>
              <a:rPr lang="en-US" sz="1600" dirty="0"/>
              <a:t>Remember to keep the resulting VLF sizes around 500MB or less</a:t>
            </a:r>
          </a:p>
        </p:txBody>
      </p:sp>
      <p:sp>
        <p:nvSpPr>
          <p:cNvPr id="4" name="Content Placeholder 6">
            <a:extLst>
              <a:ext uri="{FF2B5EF4-FFF2-40B4-BE49-F238E27FC236}">
                <a16:creationId xmlns:a16="http://schemas.microsoft.com/office/drawing/2014/main" id="{F72101E6-96CB-4FF0-B094-54C6A9618254}"/>
              </a:ext>
            </a:extLst>
          </p:cNvPr>
          <p:cNvSpPr txBox="1">
            <a:spLocks/>
          </p:cNvSpPr>
          <p:nvPr/>
        </p:nvSpPr>
        <p:spPr>
          <a:xfrm>
            <a:off x="8468685" y="3358888"/>
            <a:ext cx="3710429" cy="906274"/>
          </a:xfrm>
          <a:prstGeom prst="rect">
            <a:avLst/>
          </a:prstGeom>
        </p:spPr>
        <p:txBody>
          <a:bodyPr vert="horz" wrap="square" lIns="143560" tIns="89727" rIns="143560" bIns="89727"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lvl="1" indent="0" defTabSz="915248">
              <a:lnSpc>
                <a:spcPct val="100000"/>
              </a:lnSpc>
              <a:spcBef>
                <a:spcPts val="0"/>
              </a:spcBef>
              <a:buNone/>
            </a:pPr>
            <a:r>
              <a:rPr lang="en-US" sz="1571" dirty="0">
                <a:solidFill>
                  <a:srgbClr val="FFFFFF"/>
                </a:solidFill>
                <a:latin typeface="Arial" panose="020B0604020202020204" pitchFamily="34" charset="0"/>
                <a:cs typeface="Arial" panose="020B0604020202020204" pitchFamily="34" charset="0"/>
              </a:rPr>
              <a:t>Reference:</a:t>
            </a:r>
          </a:p>
          <a:p>
            <a:pPr marL="0" lvl="1" indent="0" defTabSz="915248">
              <a:lnSpc>
                <a:spcPct val="100000"/>
              </a:lnSpc>
              <a:spcBef>
                <a:spcPts val="0"/>
              </a:spcBef>
              <a:buNone/>
            </a:pPr>
            <a:r>
              <a:rPr lang="en-US" sz="1571" dirty="0">
                <a:solidFill>
                  <a:srgbClr val="FFFFFF"/>
                </a:solidFill>
                <a:latin typeface="Arial" panose="020B0604020202020204" pitchFamily="34" charset="0"/>
                <a:cs typeface="Arial" panose="020B0604020202020204" pitchFamily="34" charset="0"/>
                <a:hlinkClick r:id="rId3"/>
              </a:rPr>
              <a:t>8 Steps to better Transaction Log throughput</a:t>
            </a:r>
            <a:endParaRPr lang="en-US" sz="157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14564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err="1"/>
              <a:t>Configuring</a:t>
            </a:r>
            <a:r>
              <a:rPr lang="de-DE" dirty="0"/>
              <a:t> Transaction Log Auto-Growth</a:t>
            </a:r>
          </a:p>
        </p:txBody>
      </p:sp>
      <p:sp>
        <p:nvSpPr>
          <p:cNvPr id="7" name="Content Placeholder 6"/>
          <p:cNvSpPr>
            <a:spLocks noGrp="1"/>
          </p:cNvSpPr>
          <p:nvPr>
            <p:ph sz="quarter" idx="1"/>
          </p:nvPr>
        </p:nvSpPr>
        <p:spPr/>
        <p:txBody>
          <a:bodyPr>
            <a:noAutofit/>
          </a:bodyPr>
          <a:lstStyle/>
          <a:p>
            <a:pPr>
              <a:spcAft>
                <a:spcPts val="300"/>
              </a:spcAft>
            </a:pPr>
            <a:r>
              <a:rPr lang="en-US" sz="1800" b="1" dirty="0"/>
              <a:t>Auto-growth should be configured for transaction log files for the emergency case where monitoring fails</a:t>
            </a:r>
          </a:p>
          <a:p>
            <a:pPr lvl="1">
              <a:spcAft>
                <a:spcPts val="300"/>
              </a:spcAft>
            </a:pPr>
            <a:r>
              <a:rPr lang="en-US" sz="1600" dirty="0"/>
              <a:t>If the transaction log fills up and cannot auto-grow, all write activity in the database stops</a:t>
            </a:r>
          </a:p>
          <a:p>
            <a:pPr>
              <a:spcAft>
                <a:spcPts val="0"/>
              </a:spcAft>
            </a:pPr>
            <a:endParaRPr lang="en-US" sz="1800" b="1" dirty="0"/>
          </a:p>
          <a:p>
            <a:pPr>
              <a:spcAft>
                <a:spcPts val="300"/>
              </a:spcAft>
            </a:pPr>
            <a:r>
              <a:rPr lang="en-US" sz="1800" b="1" dirty="0"/>
              <a:t>The transaction log has to be zero-initialized</a:t>
            </a:r>
          </a:p>
          <a:p>
            <a:pPr lvl="1">
              <a:spcAft>
                <a:spcPts val="300"/>
              </a:spcAft>
            </a:pPr>
            <a:r>
              <a:rPr lang="en-US" sz="1600" dirty="0"/>
              <a:t>Any new space added by file growth has to be zero-initialized</a:t>
            </a:r>
          </a:p>
          <a:p>
            <a:pPr lvl="1">
              <a:spcAft>
                <a:spcPts val="300"/>
              </a:spcAft>
            </a:pPr>
            <a:r>
              <a:rPr lang="en-US" sz="1600" dirty="0"/>
              <a:t>This takes time and pauses write activity as no new log records can be generated if auto-grow triggered the growth</a:t>
            </a:r>
          </a:p>
          <a:p>
            <a:pPr>
              <a:spcAft>
                <a:spcPts val="0"/>
              </a:spcAft>
            </a:pPr>
            <a:endParaRPr lang="en-US" sz="1800" b="1" dirty="0"/>
          </a:p>
          <a:p>
            <a:pPr>
              <a:spcAft>
                <a:spcPts val="300"/>
              </a:spcAft>
            </a:pPr>
            <a:r>
              <a:rPr lang="en-US" sz="1800" b="1" dirty="0"/>
              <a:t>The auto-growth size to use needs to take into account:</a:t>
            </a:r>
          </a:p>
          <a:p>
            <a:pPr lvl="1">
              <a:spcAft>
                <a:spcPts val="300"/>
              </a:spcAft>
            </a:pPr>
            <a:r>
              <a:rPr lang="en-US" sz="1600" dirty="0"/>
              <a:t>Potential for workload delays from having the growth amount set too high</a:t>
            </a:r>
          </a:p>
          <a:p>
            <a:pPr lvl="1">
              <a:spcAft>
                <a:spcPts val="300"/>
              </a:spcAft>
            </a:pPr>
            <a:r>
              <a:rPr lang="en-US" sz="1600" dirty="0"/>
              <a:t>Potential for VLF fragmentation from having the growth amount set too low</a:t>
            </a:r>
          </a:p>
          <a:p>
            <a:pPr lvl="1">
              <a:spcAft>
                <a:spcPts val="300"/>
              </a:spcAft>
            </a:pPr>
            <a:r>
              <a:rPr lang="en-US" sz="1600" dirty="0"/>
              <a:t>The transaction log generation rate and how quickly the transaction log may fill up again and require more auto-growth</a:t>
            </a:r>
          </a:p>
          <a:p>
            <a:pPr>
              <a:spcAft>
                <a:spcPts val="0"/>
              </a:spcAft>
            </a:pPr>
            <a:endParaRPr lang="en-US" sz="1800" b="1" dirty="0"/>
          </a:p>
          <a:p>
            <a:pPr>
              <a:spcAft>
                <a:spcPts val="300"/>
              </a:spcAft>
            </a:pPr>
            <a:r>
              <a:rPr lang="en-US" sz="1800" b="1" dirty="0"/>
              <a:t>Do not use a percentage as the growth amount will increase over time</a:t>
            </a:r>
          </a:p>
        </p:txBody>
      </p:sp>
      <p:grpSp>
        <p:nvGrpSpPr>
          <p:cNvPr id="4" name="Group 3">
            <a:extLst>
              <a:ext uri="{FF2B5EF4-FFF2-40B4-BE49-F238E27FC236}">
                <a16:creationId xmlns:a16="http://schemas.microsoft.com/office/drawing/2014/main" id="{28C6D0E9-2B99-47FA-8501-E526BEA6B7EC}"/>
              </a:ext>
            </a:extLst>
          </p:cNvPr>
          <p:cNvGrpSpPr/>
          <p:nvPr/>
        </p:nvGrpSpPr>
        <p:grpSpPr>
          <a:xfrm>
            <a:off x="7650000" y="3150444"/>
            <a:ext cx="3488083" cy="1652250"/>
            <a:chOff x="5220000" y="2160000"/>
            <a:chExt cx="3420000" cy="1620000"/>
          </a:xfrm>
        </p:grpSpPr>
        <p:sp>
          <p:nvSpPr>
            <p:cNvPr id="5" name="Down Arrow Callout 4">
              <a:extLst>
                <a:ext uri="{FF2B5EF4-FFF2-40B4-BE49-F238E27FC236}">
                  <a16:creationId xmlns:a16="http://schemas.microsoft.com/office/drawing/2014/main" id="{9C5BF0D3-56A4-4728-A6AD-14ECFD92B57A}"/>
                </a:ext>
              </a:extLst>
            </p:cNvPr>
            <p:cNvSpPr/>
            <p:nvPr/>
          </p:nvSpPr>
          <p:spPr bwMode="auto">
            <a:xfrm>
              <a:off x="5220000" y="2160000"/>
              <a:ext cx="3420000" cy="1620000"/>
            </a:xfrm>
            <a:prstGeom prst="downArrowCallout">
              <a:avLst/>
            </a:prstGeom>
            <a:solidFill>
              <a:srgbClr val="C00000"/>
            </a:solidFill>
            <a:ln w="9525">
              <a:noFill/>
              <a:miter lim="800000"/>
              <a:headEnd/>
              <a:tailEnd/>
            </a:ln>
            <a:effectLst/>
          </p:spPr>
          <p:txBody>
            <a:bodyPr wrap="none" lIns="93244" tIns="46622" rIns="93244" bIns="46622" rtlCol="0" anchor="ctr"/>
            <a:lstStyle/>
            <a:p>
              <a:pPr algn="ctr"/>
              <a:endParaRPr lang="de-DE">
                <a:latin typeface="Arial" pitchFamily="34" charset="0"/>
                <a:cs typeface="Arial" pitchFamily="34" charset="0"/>
              </a:endParaRPr>
            </a:p>
          </p:txBody>
        </p:sp>
        <p:sp>
          <p:nvSpPr>
            <p:cNvPr id="8" name="TextBox 7">
              <a:extLst>
                <a:ext uri="{FF2B5EF4-FFF2-40B4-BE49-F238E27FC236}">
                  <a16:creationId xmlns:a16="http://schemas.microsoft.com/office/drawing/2014/main" id="{92AC94CE-6D48-4768-993A-0F437B83A464}"/>
                </a:ext>
              </a:extLst>
            </p:cNvPr>
            <p:cNvSpPr txBox="1"/>
            <p:nvPr/>
          </p:nvSpPr>
          <p:spPr>
            <a:xfrm>
              <a:off x="5310000" y="2340000"/>
              <a:ext cx="3240000" cy="633715"/>
            </a:xfrm>
            <a:prstGeom prst="rect">
              <a:avLst/>
            </a:prstGeom>
            <a:noFill/>
          </p:spPr>
          <p:txBody>
            <a:bodyPr wrap="square" rtlCol="0">
              <a:spAutoFit/>
            </a:bodyPr>
            <a:lstStyle/>
            <a:p>
              <a:pPr algn="ctr"/>
              <a:r>
                <a:rPr lang="de-DE" b="1" dirty="0" err="1">
                  <a:solidFill>
                    <a:schemeClr val="bg1"/>
                  </a:solidFill>
                </a:rPr>
                <a:t>There</a:t>
              </a:r>
              <a:r>
                <a:rPr lang="de-DE" b="1" dirty="0">
                  <a:solidFill>
                    <a:schemeClr val="bg1"/>
                  </a:solidFill>
                </a:rPr>
                <a:t> </a:t>
              </a:r>
              <a:r>
                <a:rPr lang="de-DE" b="1" dirty="0" err="1">
                  <a:solidFill>
                    <a:schemeClr val="bg1"/>
                  </a:solidFill>
                </a:rPr>
                <a:t>is</a:t>
              </a:r>
              <a:r>
                <a:rPr lang="de-DE" b="1" dirty="0">
                  <a:solidFill>
                    <a:schemeClr val="bg1"/>
                  </a:solidFill>
                </a:rPr>
                <a:t> </a:t>
              </a:r>
              <a:r>
                <a:rPr lang="de-DE" b="1" dirty="0" err="1">
                  <a:solidFill>
                    <a:schemeClr val="bg1"/>
                  </a:solidFill>
                </a:rPr>
                <a:t>no</a:t>
              </a:r>
              <a:r>
                <a:rPr lang="de-DE" b="1" dirty="0">
                  <a:solidFill>
                    <a:schemeClr val="bg1"/>
                  </a:solidFill>
                </a:rPr>
                <a:t> </a:t>
              </a:r>
              <a:r>
                <a:rPr lang="de-DE" b="1" dirty="0" err="1">
                  <a:solidFill>
                    <a:schemeClr val="bg1"/>
                  </a:solidFill>
                </a:rPr>
                <a:t>one</a:t>
              </a:r>
              <a:r>
                <a:rPr lang="de-DE" b="1" dirty="0">
                  <a:solidFill>
                    <a:schemeClr val="bg1"/>
                  </a:solidFill>
                </a:rPr>
                <a:t>-size-</a:t>
              </a:r>
              <a:r>
                <a:rPr lang="de-DE" b="1" dirty="0" err="1">
                  <a:solidFill>
                    <a:schemeClr val="bg1"/>
                  </a:solidFill>
                </a:rPr>
                <a:t>fits</a:t>
              </a:r>
              <a:r>
                <a:rPr lang="de-DE" b="1" dirty="0">
                  <a:solidFill>
                    <a:schemeClr val="bg1"/>
                  </a:solidFill>
                </a:rPr>
                <a:t>-all </a:t>
              </a:r>
              <a:r>
                <a:rPr lang="de-DE" b="1" dirty="0" err="1">
                  <a:solidFill>
                    <a:schemeClr val="bg1"/>
                  </a:solidFill>
                </a:rPr>
                <a:t>answer</a:t>
              </a:r>
              <a:r>
                <a:rPr lang="de-DE" b="1" dirty="0">
                  <a:solidFill>
                    <a:schemeClr val="bg1"/>
                  </a:solidFill>
                </a:rPr>
                <a:t> </a:t>
              </a:r>
              <a:r>
                <a:rPr lang="de-DE" b="1" dirty="0" err="1">
                  <a:solidFill>
                    <a:schemeClr val="bg1"/>
                  </a:solidFill>
                </a:rPr>
                <a:t>formula</a:t>
              </a:r>
              <a:r>
                <a:rPr lang="de-DE" b="1" dirty="0">
                  <a:solidFill>
                    <a:schemeClr val="bg1"/>
                  </a:solidFill>
                </a:rPr>
                <a:t>!</a:t>
              </a:r>
            </a:p>
          </p:txBody>
        </p:sp>
      </p:grpSp>
    </p:spTree>
    <p:extLst>
      <p:ext uri="{BB962C8B-B14F-4D97-AF65-F5344CB8AC3E}">
        <p14:creationId xmlns:p14="http://schemas.microsoft.com/office/powerpoint/2010/main" val="5823970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a:t>Transaction Log File </a:t>
            </a:r>
            <a:r>
              <a:rPr lang="de-DE" dirty="0" err="1"/>
              <a:t>Shrinking</a:t>
            </a:r>
            <a:endParaRPr lang="de-DE" dirty="0"/>
          </a:p>
        </p:txBody>
      </p:sp>
      <p:sp>
        <p:nvSpPr>
          <p:cNvPr id="7" name="Content Placeholder 6"/>
          <p:cNvSpPr>
            <a:spLocks noGrp="1"/>
          </p:cNvSpPr>
          <p:nvPr>
            <p:ph sz="quarter" idx="1"/>
          </p:nvPr>
        </p:nvSpPr>
        <p:spPr/>
        <p:txBody>
          <a:bodyPr>
            <a:normAutofit/>
          </a:bodyPr>
          <a:lstStyle/>
          <a:p>
            <a:pPr>
              <a:spcAft>
                <a:spcPts val="300"/>
              </a:spcAft>
            </a:pPr>
            <a:r>
              <a:rPr lang="en-US" sz="1800" b="1" dirty="0"/>
              <a:t>The only way to reduce the transaction log size is DBCC SHRINKFILE</a:t>
            </a:r>
          </a:p>
          <a:p>
            <a:pPr lvl="1">
              <a:spcAft>
                <a:spcPts val="300"/>
              </a:spcAft>
            </a:pPr>
            <a:r>
              <a:rPr lang="en-US" sz="1600" dirty="0"/>
              <a:t>Do not use the EMPTYFILE option as it has no effect</a:t>
            </a:r>
          </a:p>
          <a:p>
            <a:pPr lvl="1">
              <a:spcAft>
                <a:spcPts val="300"/>
              </a:spcAft>
            </a:pPr>
            <a:r>
              <a:rPr lang="en-US" sz="1600" dirty="0"/>
              <a:t>Do not use the NOTRUNCATE option as it will not shrink the file</a:t>
            </a:r>
          </a:p>
          <a:p>
            <a:pPr>
              <a:spcAft>
                <a:spcPts val="300"/>
              </a:spcAft>
            </a:pPr>
            <a:endParaRPr lang="en-US" sz="1800" b="1" dirty="0"/>
          </a:p>
          <a:p>
            <a:pPr>
              <a:spcAft>
                <a:spcPts val="300"/>
              </a:spcAft>
            </a:pPr>
            <a:r>
              <a:rPr lang="en-US" sz="1800" b="1" dirty="0"/>
              <a:t>Shrinking a transaction log file simply removes inactive VLFs from the end of the file</a:t>
            </a:r>
          </a:p>
          <a:p>
            <a:pPr lvl="1">
              <a:spcAft>
                <a:spcPts val="300"/>
              </a:spcAft>
            </a:pPr>
            <a:r>
              <a:rPr lang="en-US" sz="1600" dirty="0"/>
              <a:t>Shrinking does not move or remove log records</a:t>
            </a:r>
          </a:p>
          <a:p>
            <a:pPr lvl="1">
              <a:spcAft>
                <a:spcPts val="300"/>
              </a:spcAft>
            </a:pPr>
            <a:r>
              <a:rPr lang="en-US" sz="1600" dirty="0"/>
              <a:t>Transaction log shrinking is completely different from data file shrinking in that no index fragmentation is caused</a:t>
            </a:r>
          </a:p>
          <a:p>
            <a:pPr>
              <a:spcAft>
                <a:spcPts val="300"/>
              </a:spcAft>
            </a:pPr>
            <a:endParaRPr lang="en-US" sz="1800" b="1" dirty="0"/>
          </a:p>
          <a:p>
            <a:pPr>
              <a:spcAft>
                <a:spcPts val="300"/>
              </a:spcAft>
            </a:pPr>
            <a:r>
              <a:rPr lang="en-US" sz="1800" b="1" dirty="0"/>
              <a:t>Shrink will terminate when it encounters an active VLF</a:t>
            </a:r>
          </a:p>
          <a:p>
            <a:pPr>
              <a:spcAft>
                <a:spcPts val="300"/>
              </a:spcAft>
            </a:pPr>
            <a:endParaRPr lang="en-US" sz="1800" b="1" dirty="0"/>
          </a:p>
          <a:p>
            <a:pPr>
              <a:spcAft>
                <a:spcPts val="300"/>
              </a:spcAft>
            </a:pPr>
            <a:r>
              <a:rPr lang="en-US" sz="1800" b="1" dirty="0"/>
              <a:t>Do not regularly shrink the transaction log</a:t>
            </a:r>
          </a:p>
          <a:p>
            <a:pPr lvl="1">
              <a:spcAft>
                <a:spcPts val="300"/>
              </a:spcAft>
            </a:pPr>
            <a:r>
              <a:rPr lang="en-US" sz="1600" dirty="0"/>
              <a:t>If it keeps growing again, leave it at the steady-state size</a:t>
            </a:r>
          </a:p>
          <a:p>
            <a:pPr lvl="1">
              <a:spcAft>
                <a:spcPts val="300"/>
              </a:spcAft>
            </a:pPr>
            <a:r>
              <a:rPr lang="en-US" sz="1600" dirty="0"/>
              <a:t>Otherwise it is repeatedly having to zero-initialize the newly-added space</a:t>
            </a:r>
          </a:p>
          <a:p>
            <a:pPr marL="0" indent="0">
              <a:spcAft>
                <a:spcPts val="300"/>
              </a:spcAft>
              <a:buNone/>
            </a:pPr>
            <a:endParaRPr lang="de-DE" sz="1800" dirty="0"/>
          </a:p>
          <a:p>
            <a:endParaRPr lang="de-DE" sz="1800" dirty="0"/>
          </a:p>
        </p:txBody>
      </p:sp>
      <p:sp>
        <p:nvSpPr>
          <p:cNvPr id="4" name="Content Placeholder 6">
            <a:extLst>
              <a:ext uri="{FF2B5EF4-FFF2-40B4-BE49-F238E27FC236}">
                <a16:creationId xmlns:a16="http://schemas.microsoft.com/office/drawing/2014/main" id="{EAFB1A5F-1894-44FA-8129-A119F4B432D6}"/>
              </a:ext>
            </a:extLst>
          </p:cNvPr>
          <p:cNvSpPr txBox="1">
            <a:spLocks/>
          </p:cNvSpPr>
          <p:nvPr/>
        </p:nvSpPr>
        <p:spPr>
          <a:xfrm>
            <a:off x="8468685" y="3358888"/>
            <a:ext cx="3710429" cy="919870"/>
          </a:xfrm>
          <a:prstGeom prst="rect">
            <a:avLst/>
          </a:prstGeom>
        </p:spPr>
        <p:txBody>
          <a:bodyPr vert="horz" wrap="square" lIns="143560" tIns="89727" rIns="143560" bIns="89727"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lvl="1" indent="0" defTabSz="915248">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Knowledge Base article </a:t>
            </a:r>
            <a:r>
              <a:rPr lang="en-US" sz="1600" dirty="0">
                <a:gradFill>
                  <a:gsLst>
                    <a:gs pos="1250">
                      <a:prstClr val="black"/>
                    </a:gs>
                    <a:gs pos="100000">
                      <a:prstClr val="black"/>
                    </a:gs>
                  </a:gsLst>
                  <a:lin ang="5400000" scaled="0"/>
                </a:gradFill>
                <a:latin typeface="Arial" panose="020B0604020202020204" pitchFamily="34" charset="0"/>
                <a:cs typeface="Arial" panose="020B0604020202020204" pitchFamily="34" charset="0"/>
                <a:hlinkClick r:id="rId2"/>
              </a:rPr>
              <a:t>907511</a:t>
            </a:r>
            <a:r>
              <a:rPr lang="en-US" sz="1600" dirty="0">
                <a:gradFill>
                  <a:gsLst>
                    <a:gs pos="1250">
                      <a:prstClr val="black"/>
                    </a:gs>
                    <a:gs pos="100000">
                      <a:prstClr val="black"/>
                    </a:gs>
                  </a:gsLst>
                  <a:lin ang="5400000" scaled="0"/>
                </a:gradFill>
                <a:latin typeface="Arial" panose="020B0604020202020204" pitchFamily="34" charset="0"/>
                <a:cs typeface="Arial" panose="020B0604020202020204" pitchFamily="34" charset="0"/>
              </a:rPr>
              <a:t>  </a:t>
            </a:r>
            <a:r>
              <a:rPr lang="en-US" sz="1600" dirty="0">
                <a:solidFill>
                  <a:srgbClr val="FFFFFF"/>
                </a:solidFill>
                <a:latin typeface="Arial" panose="020B0604020202020204" pitchFamily="34" charset="0"/>
                <a:cs typeface="Arial" panose="020B0604020202020204" pitchFamily="34" charset="0"/>
              </a:rPr>
              <a:t>describes transaction log shrinking for SQL Server 2005 onwards.</a:t>
            </a:r>
          </a:p>
        </p:txBody>
      </p:sp>
    </p:spTree>
    <p:extLst>
      <p:ext uri="{BB962C8B-B14F-4D97-AF65-F5344CB8AC3E}">
        <p14:creationId xmlns:p14="http://schemas.microsoft.com/office/powerpoint/2010/main" val="3307093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err="1"/>
              <a:t>Virtualization</a:t>
            </a:r>
            <a:endParaRPr lang="de-DE" dirty="0"/>
          </a:p>
        </p:txBody>
      </p:sp>
      <p:sp>
        <p:nvSpPr>
          <p:cNvPr id="5" name="Text Placeholder 4"/>
          <p:cNvSpPr>
            <a:spLocks noGrp="1"/>
          </p:cNvSpPr>
          <p:nvPr>
            <p:ph type="body" idx="1"/>
          </p:nvPr>
        </p:nvSpPr>
        <p:spPr/>
        <p:txBody>
          <a:bodyPr/>
          <a:lstStyle/>
          <a:p>
            <a:r>
              <a:rPr lang="de-DE" dirty="0"/>
              <a:t>Monitoring</a:t>
            </a:r>
          </a:p>
        </p:txBody>
      </p:sp>
    </p:spTree>
    <p:extLst>
      <p:ext uri="{BB962C8B-B14F-4D97-AF65-F5344CB8AC3E}">
        <p14:creationId xmlns:p14="http://schemas.microsoft.com/office/powerpoint/2010/main" val="7025271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A9346-745A-40D5-BEDD-43F81050BA4B}"/>
              </a:ext>
            </a:extLst>
          </p:cNvPr>
          <p:cNvSpPr>
            <a:spLocks noGrp="1"/>
          </p:cNvSpPr>
          <p:nvPr>
            <p:ph type="title"/>
          </p:nvPr>
        </p:nvSpPr>
        <p:spPr/>
        <p:txBody>
          <a:bodyPr/>
          <a:lstStyle/>
          <a:p>
            <a:r>
              <a:rPr lang="de-DE" dirty="0"/>
              <a:t>Understanding SQL Server Memory </a:t>
            </a:r>
            <a:r>
              <a:rPr lang="de-DE" dirty="0" err="1"/>
              <a:t>Requirements</a:t>
            </a:r>
            <a:endParaRPr lang="de-DE" dirty="0"/>
          </a:p>
        </p:txBody>
      </p:sp>
      <p:sp>
        <p:nvSpPr>
          <p:cNvPr id="3" name="Content Placeholder 2">
            <a:extLst>
              <a:ext uri="{FF2B5EF4-FFF2-40B4-BE49-F238E27FC236}">
                <a16:creationId xmlns:a16="http://schemas.microsoft.com/office/drawing/2014/main" id="{070EF53D-75E2-44BF-88E2-E2948F5B577A}"/>
              </a:ext>
            </a:extLst>
          </p:cNvPr>
          <p:cNvSpPr>
            <a:spLocks noGrp="1"/>
          </p:cNvSpPr>
          <p:nvPr>
            <p:ph sz="quarter" idx="1"/>
          </p:nvPr>
        </p:nvSpPr>
        <p:spPr/>
        <p:txBody>
          <a:bodyPr>
            <a:normAutofit fontScale="92500" lnSpcReduction="10000"/>
          </a:bodyPr>
          <a:lstStyle/>
          <a:p>
            <a:pPr>
              <a:lnSpc>
                <a:spcPct val="110000"/>
              </a:lnSpc>
            </a:pPr>
            <a:r>
              <a:rPr lang="en-US" sz="1800" b="1" dirty="0"/>
              <a:t>One of the focuses of virtualization is to reduce the amount of unused memory that exists in the datacenter</a:t>
            </a:r>
          </a:p>
          <a:p>
            <a:pPr lvl="1">
              <a:lnSpc>
                <a:spcPct val="110000"/>
              </a:lnSpc>
            </a:pPr>
            <a:r>
              <a:rPr lang="en-US" sz="1600" dirty="0"/>
              <a:t>Physical SQL Servers are often purchased with large amounts of RAM installed and SQL Server will generally use all available memory for caching</a:t>
            </a:r>
          </a:p>
          <a:p>
            <a:pPr>
              <a:lnSpc>
                <a:spcPct val="110000"/>
              </a:lnSpc>
            </a:pPr>
            <a:endParaRPr lang="en-US" sz="1800" b="1" dirty="0"/>
          </a:p>
          <a:p>
            <a:pPr>
              <a:lnSpc>
                <a:spcPct val="110000"/>
              </a:lnSpc>
            </a:pPr>
            <a:r>
              <a:rPr lang="en-US" sz="1800" b="1" dirty="0"/>
              <a:t>To determine how to size a SQL Server VM for RAM, monitor the following performance counters:</a:t>
            </a:r>
          </a:p>
          <a:p>
            <a:pPr lvl="1">
              <a:lnSpc>
                <a:spcPct val="110000"/>
              </a:lnSpc>
            </a:pPr>
            <a:r>
              <a:rPr lang="en-US" sz="1600" dirty="0"/>
              <a:t>SQL </a:t>
            </a:r>
            <a:r>
              <a:rPr lang="en-US" sz="1600" dirty="0" err="1"/>
              <a:t>Server:BufferManager</a:t>
            </a:r>
            <a:r>
              <a:rPr lang="en-US" sz="1600" dirty="0"/>
              <a:t>\Page Life Expectancy</a:t>
            </a:r>
          </a:p>
          <a:p>
            <a:pPr lvl="1">
              <a:lnSpc>
                <a:spcPct val="110000"/>
              </a:lnSpc>
            </a:pPr>
            <a:r>
              <a:rPr lang="de-DE" sz="1600" dirty="0"/>
              <a:t>SQL </a:t>
            </a:r>
            <a:r>
              <a:rPr lang="de-DE" sz="1600" dirty="0" err="1"/>
              <a:t>Server:BufferManager</a:t>
            </a:r>
            <a:r>
              <a:rPr lang="de-DE" sz="1600" dirty="0"/>
              <a:t>\Page </a:t>
            </a:r>
            <a:r>
              <a:rPr lang="de-DE" sz="1600" dirty="0" err="1"/>
              <a:t>reads</a:t>
            </a:r>
            <a:r>
              <a:rPr lang="de-DE" sz="1600" dirty="0"/>
              <a:t>/sec</a:t>
            </a:r>
          </a:p>
          <a:p>
            <a:pPr lvl="1">
              <a:lnSpc>
                <a:spcPct val="110000"/>
              </a:lnSpc>
            </a:pPr>
            <a:r>
              <a:rPr lang="de-DE" sz="1600" dirty="0" err="1"/>
              <a:t>Physical</a:t>
            </a:r>
            <a:r>
              <a:rPr lang="de-DE" sz="1600" dirty="0"/>
              <a:t> Disk\Disk Reads/sec</a:t>
            </a:r>
          </a:p>
          <a:p>
            <a:pPr>
              <a:lnSpc>
                <a:spcPct val="110000"/>
              </a:lnSpc>
            </a:pPr>
            <a:endParaRPr lang="en-US" sz="1800" b="1" dirty="0"/>
          </a:p>
          <a:p>
            <a:pPr>
              <a:lnSpc>
                <a:spcPct val="110000"/>
              </a:lnSpc>
            </a:pPr>
            <a:r>
              <a:rPr lang="en-US" sz="1800" b="1" dirty="0"/>
              <a:t>For an over-provisioned physical server, Page Life Expectancy will continue to increase by a value of one every second, even under load</a:t>
            </a:r>
          </a:p>
          <a:p>
            <a:pPr>
              <a:lnSpc>
                <a:spcPct val="110000"/>
              </a:lnSpc>
            </a:pPr>
            <a:endParaRPr lang="en-US" sz="1800" b="1" dirty="0"/>
          </a:p>
          <a:p>
            <a:pPr>
              <a:lnSpc>
                <a:spcPct val="110000"/>
              </a:lnSpc>
            </a:pPr>
            <a:r>
              <a:rPr lang="en-US" sz="1800" b="1" dirty="0"/>
              <a:t>Consider reducing ‘max server memory’ </a:t>
            </a:r>
            <a:r>
              <a:rPr lang="en-US" sz="1800" b="1" dirty="0" err="1"/>
              <a:t>sp_configure</a:t>
            </a:r>
            <a:r>
              <a:rPr lang="en-US" sz="1800" b="1" dirty="0"/>
              <a:t> option by 1GB incrementally while monitoring performance counters to determine the minimum memory requirements for the SQL Server workload</a:t>
            </a:r>
          </a:p>
        </p:txBody>
      </p:sp>
      <p:sp>
        <p:nvSpPr>
          <p:cNvPr id="4" name="Content Placeholder 6">
            <a:extLst>
              <a:ext uri="{FF2B5EF4-FFF2-40B4-BE49-F238E27FC236}">
                <a16:creationId xmlns:a16="http://schemas.microsoft.com/office/drawing/2014/main" id="{1A05EEEF-4FFE-4016-BD3C-9622707E85E7}"/>
              </a:ext>
            </a:extLst>
          </p:cNvPr>
          <p:cNvSpPr txBox="1">
            <a:spLocks/>
          </p:cNvSpPr>
          <p:nvPr/>
        </p:nvSpPr>
        <p:spPr>
          <a:xfrm>
            <a:off x="8467595" y="2880000"/>
            <a:ext cx="3715720" cy="3135861"/>
          </a:xfrm>
          <a:prstGeom prst="rect">
            <a:avLst/>
          </a:prstGeom>
        </p:spPr>
        <p:txBody>
          <a:bodyPr vert="horz" wrap="square" lIns="143560" tIns="89727" rIns="143560" bIns="89727"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Recommendations:</a:t>
            </a:r>
          </a:p>
          <a:p>
            <a:pPr marL="285750" lvl="1" indent="-285750" defTabSz="915248">
              <a:lnSpc>
                <a:spcPct val="100000"/>
              </a:lnSpc>
              <a:spcBef>
                <a:spcPts val="0"/>
              </a:spcBef>
              <a:buClr>
                <a:schemeClr val="bg1"/>
              </a:buClr>
            </a:pPr>
            <a:r>
              <a:rPr lang="en-US" sz="1600" dirty="0">
                <a:solidFill>
                  <a:srgbClr val="FFFFFF"/>
                </a:solidFill>
                <a:latin typeface="Arial" panose="020B0604020202020204" pitchFamily="34" charset="0"/>
                <a:cs typeface="Arial" panose="020B0604020202020204" pitchFamily="34" charset="0"/>
              </a:rPr>
              <a:t>Use either pass-through disks or fixed VHDs, dynamic VHDs are not recommended</a:t>
            </a:r>
          </a:p>
          <a:p>
            <a:pPr marL="285750" lvl="1" indent="-285750" defTabSz="915248">
              <a:lnSpc>
                <a:spcPct val="100000"/>
              </a:lnSpc>
              <a:spcBef>
                <a:spcPts val="0"/>
              </a:spcBef>
              <a:buClr>
                <a:schemeClr val="bg1"/>
              </a:buClr>
            </a:pPr>
            <a:r>
              <a:rPr lang="en-US" sz="1600" dirty="0">
                <a:solidFill>
                  <a:srgbClr val="FFFFFF"/>
                </a:solidFill>
                <a:latin typeface="Arial" panose="020B0604020202020204" pitchFamily="34" charset="0"/>
                <a:cs typeface="Arial" panose="020B0604020202020204" pitchFamily="34" charset="0"/>
              </a:rPr>
              <a:t>Install integration components for Hyper-V, use synthetic devices for I/O, network, and so on, avoid using emulated devices</a:t>
            </a:r>
          </a:p>
          <a:p>
            <a:pPr marL="0" indent="0" defTabSz="915248">
              <a:lnSpc>
                <a:spcPct val="100000"/>
              </a:lnSpc>
              <a:spcBef>
                <a:spcPts val="0"/>
              </a:spcBef>
              <a:buNone/>
            </a:pPr>
            <a:endParaRPr lang="en-US" sz="1600" dirty="0">
              <a:solidFill>
                <a:srgbClr val="FFFFFF"/>
              </a:solidFill>
              <a:latin typeface="Arial" panose="020B0604020202020204" pitchFamily="34" charset="0"/>
              <a:cs typeface="Arial" panose="020B0604020202020204" pitchFamily="34" charset="0"/>
            </a:endParaRPr>
          </a:p>
          <a:p>
            <a:pPr marL="0" indent="0" defTabSz="915248">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Reference:</a:t>
            </a:r>
          </a:p>
          <a:p>
            <a:pPr marL="0" indent="0" defTabSz="915248">
              <a:lnSpc>
                <a:spcPct val="100000"/>
              </a:lnSpc>
              <a:spcBef>
                <a:spcPts val="0"/>
              </a:spcBef>
              <a:buNone/>
            </a:pPr>
            <a:r>
              <a:rPr lang="en-US" sz="1600" dirty="0">
                <a:latin typeface="Arial" panose="020B0604020202020204" pitchFamily="34" charset="0"/>
                <a:cs typeface="Arial" panose="020B0604020202020204" pitchFamily="34" charset="0"/>
                <a:hlinkClick r:id="rId3"/>
              </a:rPr>
              <a:t>SQL Server Virtualization Support Policy</a:t>
            </a:r>
            <a:endParaRPr lang="en-US" sz="1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1678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err="1"/>
              <a:t>VMware</a:t>
            </a:r>
            <a:r>
              <a:rPr lang="de-DE" dirty="0"/>
              <a:t> Best Practices </a:t>
            </a:r>
            <a:r>
              <a:rPr lang="de-DE" dirty="0" err="1"/>
              <a:t>for</a:t>
            </a:r>
            <a:r>
              <a:rPr lang="de-DE" dirty="0"/>
              <a:t> SQL Server</a:t>
            </a:r>
          </a:p>
        </p:txBody>
      </p:sp>
      <p:sp>
        <p:nvSpPr>
          <p:cNvPr id="7" name="Content Placeholder 6"/>
          <p:cNvSpPr>
            <a:spLocks noGrp="1"/>
          </p:cNvSpPr>
          <p:nvPr>
            <p:ph sz="quarter" idx="1"/>
          </p:nvPr>
        </p:nvSpPr>
        <p:spPr/>
        <p:txBody>
          <a:bodyPr>
            <a:normAutofit fontScale="92500" lnSpcReduction="10000"/>
          </a:bodyPr>
          <a:lstStyle/>
          <a:p>
            <a:pPr>
              <a:lnSpc>
                <a:spcPct val="110000"/>
              </a:lnSpc>
              <a:spcAft>
                <a:spcPts val="0"/>
              </a:spcAft>
            </a:pPr>
            <a:r>
              <a:rPr lang="en-US" sz="1800" b="1" dirty="0"/>
              <a:t>Don’t overcommit memory if memory intensive applications are being virtualized</a:t>
            </a:r>
          </a:p>
          <a:p>
            <a:pPr>
              <a:lnSpc>
                <a:spcPct val="110000"/>
              </a:lnSpc>
              <a:spcAft>
                <a:spcPts val="0"/>
              </a:spcAft>
            </a:pPr>
            <a:endParaRPr lang="en-US" sz="1800" b="1" dirty="0"/>
          </a:p>
          <a:p>
            <a:pPr>
              <a:lnSpc>
                <a:spcPct val="110000"/>
              </a:lnSpc>
              <a:spcAft>
                <a:spcPts val="0"/>
              </a:spcAft>
            </a:pPr>
            <a:r>
              <a:rPr lang="en-US" sz="1800" b="1" dirty="0"/>
              <a:t>Configure a memory reservation for SQL Server VMs if memory overcommit is being used</a:t>
            </a:r>
          </a:p>
          <a:p>
            <a:pPr lvl="1">
              <a:lnSpc>
                <a:spcPct val="110000"/>
              </a:lnSpc>
              <a:spcAft>
                <a:spcPts val="0"/>
              </a:spcAft>
            </a:pPr>
            <a:r>
              <a:rPr lang="en-US" sz="1600" dirty="0"/>
              <a:t>Use Lock Pages in Memory to prevent hard OS paging of the SQL Server process</a:t>
            </a:r>
          </a:p>
          <a:p>
            <a:pPr lvl="1">
              <a:lnSpc>
                <a:spcPct val="110000"/>
              </a:lnSpc>
              <a:spcAft>
                <a:spcPts val="0"/>
              </a:spcAft>
            </a:pPr>
            <a:r>
              <a:rPr lang="en-US" sz="1600" dirty="0"/>
              <a:t>Set min and max server memory configuration options appropriately to control the size of the buffer pool that SQL Server manages</a:t>
            </a:r>
          </a:p>
          <a:p>
            <a:pPr lvl="1">
              <a:lnSpc>
                <a:spcPct val="110000"/>
              </a:lnSpc>
              <a:spcAft>
                <a:spcPts val="0"/>
              </a:spcAft>
            </a:pPr>
            <a:r>
              <a:rPr lang="en-US" sz="1600" dirty="0"/>
              <a:t>Keep in mind that the VMware reservation is for the entire server overall, not just SQL Server buffer pool</a:t>
            </a:r>
          </a:p>
          <a:p>
            <a:pPr lvl="2">
              <a:lnSpc>
                <a:spcPct val="110000"/>
              </a:lnSpc>
              <a:spcAft>
                <a:spcPts val="0"/>
              </a:spcAft>
            </a:pPr>
            <a:r>
              <a:rPr lang="en-US" sz="1400" dirty="0"/>
              <a:t>Anything above the reservation is not guaranteed, usually with memory over commit it is not going to be there</a:t>
            </a:r>
          </a:p>
          <a:p>
            <a:pPr>
              <a:lnSpc>
                <a:spcPct val="110000"/>
              </a:lnSpc>
              <a:spcAft>
                <a:spcPts val="0"/>
              </a:spcAft>
            </a:pPr>
            <a:endParaRPr lang="en-US" sz="1800" b="1" dirty="0"/>
          </a:p>
          <a:p>
            <a:pPr>
              <a:lnSpc>
                <a:spcPct val="110000"/>
              </a:lnSpc>
              <a:spcAft>
                <a:spcPts val="0"/>
              </a:spcAft>
            </a:pPr>
            <a:r>
              <a:rPr lang="en-US" sz="1800" b="1" dirty="0"/>
              <a:t>Set Max Worker Threads to # of maximum concurrent user connections</a:t>
            </a:r>
          </a:p>
          <a:p>
            <a:pPr>
              <a:lnSpc>
                <a:spcPct val="110000"/>
              </a:lnSpc>
              <a:spcAft>
                <a:spcPts val="0"/>
              </a:spcAft>
            </a:pPr>
            <a:endParaRPr lang="en-US" sz="1800" b="1" dirty="0"/>
          </a:p>
          <a:p>
            <a:pPr>
              <a:lnSpc>
                <a:spcPct val="110000"/>
              </a:lnSpc>
              <a:spcAft>
                <a:spcPts val="0"/>
              </a:spcAft>
            </a:pPr>
            <a:r>
              <a:rPr lang="en-US" sz="1800" b="1" dirty="0"/>
              <a:t>Consider to use Large Pages, enabled by trace flag –T834 to limit </a:t>
            </a:r>
            <a:r>
              <a:rPr lang="de-DE" sz="1800" b="1" dirty="0"/>
              <a:t>Translation Look </a:t>
            </a:r>
            <a:r>
              <a:rPr lang="de-DE" sz="1800" b="1" dirty="0" err="1"/>
              <a:t>Aside</a:t>
            </a:r>
            <a:r>
              <a:rPr lang="de-DE" sz="1800" b="1" dirty="0"/>
              <a:t> </a:t>
            </a:r>
            <a:r>
              <a:rPr lang="de-DE" sz="1800" b="1" dirty="0" err="1"/>
              <a:t>Buffer</a:t>
            </a:r>
            <a:r>
              <a:rPr lang="de-DE" sz="1800" b="1" dirty="0"/>
              <a:t> </a:t>
            </a:r>
            <a:r>
              <a:rPr lang="en-US" sz="1800" b="1" dirty="0"/>
              <a:t>(TLB) misses</a:t>
            </a:r>
          </a:p>
          <a:p>
            <a:pPr lvl="1">
              <a:lnSpc>
                <a:spcPct val="110000"/>
              </a:lnSpc>
              <a:spcAft>
                <a:spcPts val="0"/>
              </a:spcAft>
            </a:pPr>
            <a:r>
              <a:rPr lang="en-US" sz="1600" dirty="0"/>
              <a:t>Consequence is that buffer pool must be allocated contiguously</a:t>
            </a:r>
          </a:p>
          <a:p>
            <a:endParaRPr lang="de-DE" sz="1800" dirty="0"/>
          </a:p>
        </p:txBody>
      </p:sp>
      <p:sp>
        <p:nvSpPr>
          <p:cNvPr id="4" name="Content Placeholder 6">
            <a:extLst>
              <a:ext uri="{FF2B5EF4-FFF2-40B4-BE49-F238E27FC236}">
                <a16:creationId xmlns:a16="http://schemas.microsoft.com/office/drawing/2014/main" id="{D03652C5-7860-495C-81E7-657EA0DB164B}"/>
              </a:ext>
            </a:extLst>
          </p:cNvPr>
          <p:cNvSpPr txBox="1">
            <a:spLocks/>
          </p:cNvSpPr>
          <p:nvPr/>
        </p:nvSpPr>
        <p:spPr>
          <a:xfrm>
            <a:off x="8467595" y="3420000"/>
            <a:ext cx="3715720" cy="919870"/>
          </a:xfrm>
          <a:prstGeom prst="rect">
            <a:avLst/>
          </a:prstGeom>
        </p:spPr>
        <p:txBody>
          <a:bodyPr vert="horz" wrap="square" lIns="143560" tIns="89727" rIns="143560" bIns="89727"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Reference:</a:t>
            </a:r>
          </a:p>
          <a:p>
            <a:pPr marL="0" indent="0" defTabSz="915248">
              <a:lnSpc>
                <a:spcPct val="100000"/>
              </a:lnSpc>
              <a:spcBef>
                <a:spcPts val="0"/>
              </a:spcBef>
              <a:buNone/>
            </a:pPr>
            <a:r>
              <a:rPr lang="en-US" sz="1600" dirty="0">
                <a:latin typeface="Arial" panose="020B0604020202020204" pitchFamily="34" charset="0"/>
                <a:cs typeface="Arial" panose="020B0604020202020204" pitchFamily="34" charset="0"/>
                <a:hlinkClick r:id="rId3"/>
              </a:rPr>
              <a:t>SQL Server Virtualization Support Policy</a:t>
            </a:r>
            <a:endParaRPr lang="en-US" sz="1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67910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a:t>Hyper-V Host </a:t>
            </a:r>
            <a:r>
              <a:rPr lang="de-DE" dirty="0" err="1"/>
              <a:t>Resource</a:t>
            </a:r>
            <a:r>
              <a:rPr lang="de-DE" dirty="0"/>
              <a:t> Monitoring</a:t>
            </a:r>
          </a:p>
        </p:txBody>
      </p:sp>
      <p:sp>
        <p:nvSpPr>
          <p:cNvPr id="7" name="Content Placeholder 6"/>
          <p:cNvSpPr>
            <a:spLocks noGrp="1"/>
          </p:cNvSpPr>
          <p:nvPr>
            <p:ph sz="quarter" idx="1"/>
          </p:nvPr>
        </p:nvSpPr>
        <p:spPr/>
        <p:txBody>
          <a:bodyPr>
            <a:noAutofit/>
          </a:bodyPr>
          <a:lstStyle/>
          <a:p>
            <a:pPr>
              <a:spcAft>
                <a:spcPts val="300"/>
              </a:spcAft>
            </a:pPr>
            <a:r>
              <a:rPr lang="en-US" sz="1800" b="1" dirty="0"/>
              <a:t>CPU Usage</a:t>
            </a:r>
          </a:p>
          <a:p>
            <a:pPr lvl="1">
              <a:spcAft>
                <a:spcPts val="300"/>
              </a:spcAft>
            </a:pPr>
            <a:r>
              <a:rPr lang="en-US" sz="1600" dirty="0"/>
              <a:t>All system interrupts are scheduled on logical processor 0 (LP0) in Hyper-V</a:t>
            </a:r>
          </a:p>
          <a:p>
            <a:pPr lvl="1">
              <a:spcAft>
                <a:spcPts val="300"/>
              </a:spcAft>
            </a:pPr>
            <a:r>
              <a:rPr lang="en-US" sz="1600" dirty="0"/>
              <a:t>LP0 “%Total Run Time” should be monitored to ensure that it is not 100% utilized which can be a sign of I/O bottlenecks</a:t>
            </a:r>
          </a:p>
          <a:p>
            <a:pPr lvl="1">
              <a:spcAft>
                <a:spcPts val="300"/>
              </a:spcAft>
            </a:pPr>
            <a:r>
              <a:rPr lang="en-US" sz="1600" dirty="0"/>
              <a:t>For best performance, the “\Hyper-V Hypervisor Logical Processor(_Total)\% Total Run Time” should be less than 75%, per Microsoft recommendations</a:t>
            </a:r>
          </a:p>
          <a:p>
            <a:pPr>
              <a:spcAft>
                <a:spcPts val="300"/>
              </a:spcAft>
            </a:pPr>
            <a:endParaRPr lang="en-US" sz="2000" b="1" dirty="0"/>
          </a:p>
          <a:p>
            <a:pPr>
              <a:spcAft>
                <a:spcPts val="300"/>
              </a:spcAft>
            </a:pPr>
            <a:r>
              <a:rPr lang="en-US" sz="1800" b="1" dirty="0"/>
              <a:t>Memory Usage</a:t>
            </a:r>
          </a:p>
          <a:p>
            <a:pPr lvl="1">
              <a:spcAft>
                <a:spcPts val="300"/>
              </a:spcAft>
            </a:pPr>
            <a:r>
              <a:rPr lang="en-US" sz="1600" dirty="0"/>
              <a:t>“\Memory\Available Mbytes” &gt; 25%</a:t>
            </a:r>
          </a:p>
          <a:p>
            <a:pPr lvl="2">
              <a:spcAft>
                <a:spcPts val="300"/>
              </a:spcAft>
            </a:pPr>
            <a:r>
              <a:rPr lang="en-US" sz="1400" dirty="0"/>
              <a:t>Total amount of free memory available on the system for powering on additional VMs or memory growth under Dynamic Memory</a:t>
            </a:r>
          </a:p>
          <a:p>
            <a:pPr lvl="1">
              <a:spcAft>
                <a:spcPts val="300"/>
              </a:spcAft>
            </a:pPr>
            <a:r>
              <a:rPr lang="en-US" sz="1600" dirty="0"/>
              <a:t>“\Memory\Pages/sec” &lt; 500</a:t>
            </a:r>
          </a:p>
          <a:p>
            <a:pPr lvl="2">
              <a:spcAft>
                <a:spcPts val="300"/>
              </a:spcAft>
            </a:pPr>
            <a:r>
              <a:rPr lang="en-US" sz="1400" dirty="0"/>
              <a:t>Measures the rate at which pages are read from or written to disk to resolve hard page faults</a:t>
            </a:r>
            <a:endParaRPr lang="de-DE" sz="1400" dirty="0"/>
          </a:p>
          <a:p>
            <a:endParaRPr lang="de-DE" sz="1600" dirty="0"/>
          </a:p>
        </p:txBody>
      </p:sp>
    </p:spTree>
    <p:extLst>
      <p:ext uri="{BB962C8B-B14F-4D97-AF65-F5344CB8AC3E}">
        <p14:creationId xmlns:p14="http://schemas.microsoft.com/office/powerpoint/2010/main" val="199474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a:t>VMware Host Resource Monitoring</a:t>
            </a:r>
            <a:endParaRPr lang="de-DE" dirty="0"/>
          </a:p>
        </p:txBody>
      </p:sp>
      <p:sp>
        <p:nvSpPr>
          <p:cNvPr id="7" name="Content Placeholder 6"/>
          <p:cNvSpPr>
            <a:spLocks noGrp="1"/>
          </p:cNvSpPr>
          <p:nvPr>
            <p:ph sz="quarter" idx="1"/>
          </p:nvPr>
        </p:nvSpPr>
        <p:spPr/>
        <p:txBody>
          <a:bodyPr>
            <a:normAutofit/>
          </a:bodyPr>
          <a:lstStyle/>
          <a:p>
            <a:pPr marL="0" indent="0">
              <a:spcAft>
                <a:spcPts val="300"/>
              </a:spcAft>
              <a:buNone/>
            </a:pPr>
            <a:r>
              <a:rPr lang="en-US" sz="1800" b="1" dirty="0"/>
              <a:t>VMware provides command line performance monitoring of a host using </a:t>
            </a:r>
            <a:r>
              <a:rPr lang="en-US" sz="1800" b="1" dirty="0" err="1"/>
              <a:t>esxtop</a:t>
            </a:r>
            <a:r>
              <a:rPr lang="en-US" sz="1800" b="1" dirty="0"/>
              <a:t>, for administrators logged into the host over SSH.</a:t>
            </a:r>
          </a:p>
          <a:p>
            <a:pPr>
              <a:spcAft>
                <a:spcPts val="300"/>
              </a:spcAft>
            </a:pPr>
            <a:endParaRPr lang="en-US" sz="1800" dirty="0"/>
          </a:p>
          <a:p>
            <a:pPr>
              <a:spcAft>
                <a:spcPts val="300"/>
              </a:spcAft>
            </a:pPr>
            <a:r>
              <a:rPr lang="en-US" sz="1800" dirty="0"/>
              <a:t>%RDY time</a:t>
            </a:r>
          </a:p>
          <a:p>
            <a:pPr marL="274320" lvl="2" indent="0">
              <a:spcAft>
                <a:spcPts val="300"/>
              </a:spcAft>
              <a:buClr>
                <a:schemeClr val="accent1"/>
              </a:buClr>
              <a:buNone/>
            </a:pPr>
            <a:r>
              <a:rPr lang="en-US" sz="1400" dirty="0"/>
              <a:t>If physical CPUs are busy: </a:t>
            </a:r>
            <a:r>
              <a:rPr lang="en-US" sz="1400" dirty="0" err="1"/>
              <a:t>overcommitment</a:t>
            </a:r>
            <a:r>
              <a:rPr lang="en-US" sz="1400" dirty="0"/>
              <a:t>, contention between VMs </a:t>
            </a:r>
            <a:br>
              <a:rPr lang="en-US" sz="1400" dirty="0"/>
            </a:br>
            <a:r>
              <a:rPr lang="en-US" sz="1400" dirty="0"/>
              <a:t>If physical CPUs are idle: affinity conflicts or co-scheduling requirement problems</a:t>
            </a:r>
          </a:p>
          <a:p>
            <a:pPr marL="274320" lvl="1">
              <a:spcAft>
                <a:spcPts val="300"/>
              </a:spcAft>
              <a:buClr>
                <a:schemeClr val="accent1"/>
              </a:buClr>
            </a:pPr>
            <a:endParaRPr lang="en-US" sz="1600" dirty="0">
              <a:solidFill>
                <a:schemeClr val="tx1"/>
              </a:solidFill>
            </a:endParaRPr>
          </a:p>
          <a:p>
            <a:pPr marL="274320" lvl="1">
              <a:spcAft>
                <a:spcPts val="300"/>
              </a:spcAft>
              <a:buClr>
                <a:schemeClr val="accent1"/>
              </a:buClr>
            </a:pPr>
            <a:r>
              <a:rPr lang="en-US" sz="1600" dirty="0">
                <a:solidFill>
                  <a:schemeClr val="tx1"/>
                </a:solidFill>
              </a:rPr>
              <a:t>%CSTP</a:t>
            </a:r>
          </a:p>
          <a:p>
            <a:pPr marL="274320" lvl="2" indent="0">
              <a:spcAft>
                <a:spcPts val="300"/>
              </a:spcAft>
              <a:buClr>
                <a:schemeClr val="accent1"/>
              </a:buClr>
              <a:buNone/>
            </a:pPr>
            <a:r>
              <a:rPr lang="en-US" sz="1400" dirty="0"/>
              <a:t>Co-scheduling overhead </a:t>
            </a:r>
            <a:br>
              <a:rPr lang="en-US" sz="1400" dirty="0"/>
            </a:br>
            <a:r>
              <a:rPr lang="en-US" sz="1400" dirty="0"/>
              <a:t>consider reducing the number of </a:t>
            </a:r>
            <a:r>
              <a:rPr lang="en-US" sz="1400" dirty="0" err="1"/>
              <a:t>vCPUsor</a:t>
            </a:r>
            <a:r>
              <a:rPr lang="en-US" sz="1400" dirty="0"/>
              <a:t> moving to less busy host </a:t>
            </a:r>
            <a:br>
              <a:rPr lang="en-US" sz="900" dirty="0"/>
            </a:br>
            <a:endParaRPr lang="en-US" sz="900" dirty="0"/>
          </a:p>
          <a:p>
            <a:pPr marL="274320" lvl="1">
              <a:spcAft>
                <a:spcPts val="300"/>
              </a:spcAft>
              <a:buClr>
                <a:schemeClr val="accent1"/>
              </a:buClr>
            </a:pPr>
            <a:r>
              <a:rPr lang="en-US" sz="1600" dirty="0">
                <a:solidFill>
                  <a:schemeClr val="tx1"/>
                </a:solidFill>
              </a:rPr>
              <a:t>%WAIT or %IDLE</a:t>
            </a:r>
          </a:p>
          <a:p>
            <a:pPr marL="274320" lvl="2" indent="0">
              <a:spcAft>
                <a:spcPts val="300"/>
              </a:spcAft>
              <a:buClr>
                <a:schemeClr val="accent1"/>
              </a:buClr>
              <a:buNone/>
            </a:pPr>
            <a:r>
              <a:rPr lang="en-US" sz="1400" dirty="0"/>
              <a:t>Workload is not CPU intensive</a:t>
            </a:r>
          </a:p>
          <a:p>
            <a:pPr marL="274320" lvl="2" indent="0">
              <a:spcAft>
                <a:spcPts val="300"/>
              </a:spcAft>
              <a:buClr>
                <a:schemeClr val="accent1"/>
              </a:buClr>
              <a:buNone/>
            </a:pPr>
            <a:r>
              <a:rPr lang="en-US" sz="1400" dirty="0"/>
              <a:t>Increasing entitlements will not improve performance</a:t>
            </a:r>
          </a:p>
          <a:p>
            <a:pPr marL="274320" lvl="2" indent="0">
              <a:spcAft>
                <a:spcPts val="300"/>
              </a:spcAft>
              <a:buClr>
                <a:schemeClr val="accent1"/>
              </a:buClr>
              <a:buNone/>
            </a:pPr>
            <a:endParaRPr lang="en-US" sz="1200" dirty="0"/>
          </a:p>
          <a:p>
            <a:pPr marL="274320" lvl="1">
              <a:spcAft>
                <a:spcPts val="300"/>
              </a:spcAft>
              <a:buClr>
                <a:schemeClr val="accent1"/>
              </a:buClr>
            </a:pPr>
            <a:r>
              <a:rPr lang="en-US" sz="1600" dirty="0">
                <a:solidFill>
                  <a:schemeClr val="tx1"/>
                </a:solidFill>
              </a:rPr>
              <a:t>%MLMTD</a:t>
            </a:r>
          </a:p>
          <a:p>
            <a:pPr marL="274320" lvl="2" indent="0">
              <a:spcAft>
                <a:spcPts val="300"/>
              </a:spcAft>
              <a:buClr>
                <a:schemeClr val="accent1"/>
              </a:buClr>
              <a:buNone/>
            </a:pPr>
            <a:r>
              <a:rPr lang="en-US" sz="1400" dirty="0"/>
              <a:t>CPU limit set too low?</a:t>
            </a:r>
            <a:endParaRPr lang="de-DE" sz="1400" dirty="0"/>
          </a:p>
        </p:txBody>
      </p:sp>
    </p:spTree>
    <p:extLst>
      <p:ext uri="{BB962C8B-B14F-4D97-AF65-F5344CB8AC3E}">
        <p14:creationId xmlns:p14="http://schemas.microsoft.com/office/powerpoint/2010/main" val="61186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a:t>Summary</a:t>
            </a:r>
          </a:p>
        </p:txBody>
      </p:sp>
      <p:sp>
        <p:nvSpPr>
          <p:cNvPr id="6" name="Content Placeholder 5"/>
          <p:cNvSpPr>
            <a:spLocks noGrp="1"/>
          </p:cNvSpPr>
          <p:nvPr>
            <p:ph sz="quarter" idx="1"/>
          </p:nvPr>
        </p:nvSpPr>
        <p:spPr/>
        <p:txBody>
          <a:bodyPr>
            <a:noAutofit/>
          </a:bodyPr>
          <a:lstStyle/>
          <a:p>
            <a:pPr>
              <a:spcAft>
                <a:spcPts val="300"/>
              </a:spcAft>
            </a:pPr>
            <a:r>
              <a:rPr lang="de-DE" sz="1800" b="1" dirty="0" err="1"/>
              <a:t>Configure</a:t>
            </a:r>
            <a:endParaRPr lang="de-DE" sz="1800" b="1" dirty="0"/>
          </a:p>
          <a:p>
            <a:pPr lvl="1">
              <a:spcAft>
                <a:spcPts val="300"/>
              </a:spcAft>
            </a:pPr>
            <a:r>
              <a:rPr lang="de-DE" sz="1600" dirty="0" err="1"/>
              <a:t>Perform</a:t>
            </a:r>
            <a:r>
              <a:rPr lang="de-DE" sz="1600" dirty="0"/>
              <a:t> Volume Maintenance Tasks + Lock Pages in Memory </a:t>
            </a:r>
            <a:r>
              <a:rPr lang="de-DE" sz="1600" dirty="0" err="1"/>
              <a:t>privileges</a:t>
            </a:r>
            <a:r>
              <a:rPr lang="de-DE" sz="1600" dirty="0"/>
              <a:t> </a:t>
            </a:r>
            <a:r>
              <a:rPr lang="de-DE" sz="1600" dirty="0" err="1"/>
              <a:t>for</a:t>
            </a:r>
            <a:r>
              <a:rPr lang="de-DE" sz="1600" dirty="0"/>
              <a:t> </a:t>
            </a:r>
            <a:r>
              <a:rPr lang="de-DE" sz="1600" dirty="0" err="1"/>
              <a:t>the</a:t>
            </a:r>
            <a:r>
              <a:rPr lang="de-DE" sz="1600" dirty="0"/>
              <a:t> SQL Server </a:t>
            </a:r>
            <a:r>
              <a:rPr lang="de-DE" sz="1600" dirty="0" err="1"/>
              <a:t>service</a:t>
            </a:r>
            <a:r>
              <a:rPr lang="de-DE" sz="1600" dirty="0"/>
              <a:t> </a:t>
            </a:r>
            <a:r>
              <a:rPr lang="de-DE" sz="1600" dirty="0" err="1"/>
              <a:t>account</a:t>
            </a:r>
            <a:endParaRPr lang="de-DE" sz="1600" dirty="0"/>
          </a:p>
          <a:p>
            <a:pPr lvl="1">
              <a:spcAft>
                <a:spcPts val="300"/>
              </a:spcAft>
            </a:pPr>
            <a:r>
              <a:rPr lang="de-DE" sz="1600" dirty="0"/>
              <a:t>MAXDOP + </a:t>
            </a:r>
            <a:r>
              <a:rPr lang="de-DE" sz="1600" dirty="0" err="1"/>
              <a:t>Cost</a:t>
            </a:r>
            <a:r>
              <a:rPr lang="de-DE" sz="1600" dirty="0"/>
              <a:t> </a:t>
            </a:r>
            <a:r>
              <a:rPr lang="de-DE" sz="1600" dirty="0" err="1"/>
              <a:t>Threshold</a:t>
            </a:r>
            <a:r>
              <a:rPr lang="de-DE" sz="1600" dirty="0"/>
              <a:t> for </a:t>
            </a:r>
            <a:r>
              <a:rPr lang="de-DE" sz="1600" dirty="0" err="1"/>
              <a:t>Parallelism</a:t>
            </a:r>
            <a:r>
              <a:rPr lang="de-DE" sz="1600" dirty="0"/>
              <a:t>, min | </a:t>
            </a:r>
            <a:r>
              <a:rPr lang="de-DE" sz="1600" dirty="0" err="1"/>
              <a:t>max</a:t>
            </a:r>
            <a:r>
              <a:rPr lang="de-DE" sz="1600" dirty="0"/>
              <a:t> </a:t>
            </a:r>
            <a:r>
              <a:rPr lang="de-DE" sz="1600" dirty="0" err="1"/>
              <a:t>server</a:t>
            </a:r>
            <a:r>
              <a:rPr lang="de-DE" sz="1600" dirty="0"/>
              <a:t> </a:t>
            </a:r>
            <a:r>
              <a:rPr lang="de-DE" sz="1600" dirty="0" err="1"/>
              <a:t>memory</a:t>
            </a:r>
            <a:endParaRPr lang="de-DE" sz="1600" dirty="0"/>
          </a:p>
          <a:p>
            <a:pPr>
              <a:spcAft>
                <a:spcPts val="300"/>
              </a:spcAft>
            </a:pPr>
            <a:r>
              <a:rPr lang="de-DE" sz="1800" b="1" dirty="0"/>
              <a:t>Storage</a:t>
            </a:r>
          </a:p>
          <a:p>
            <a:pPr lvl="1">
              <a:spcAft>
                <a:spcPts val="300"/>
              </a:spcAft>
            </a:pPr>
            <a:r>
              <a:rPr lang="de-DE" sz="1600" dirty="0" err="1"/>
              <a:t>Choose</a:t>
            </a:r>
            <a:r>
              <a:rPr lang="de-DE" sz="1600" dirty="0"/>
              <a:t> </a:t>
            </a:r>
            <a:r>
              <a:rPr lang="de-DE" sz="1600" dirty="0" err="1"/>
              <a:t>the</a:t>
            </a:r>
            <a:r>
              <a:rPr lang="de-DE" sz="1600" dirty="0"/>
              <a:t> </a:t>
            </a:r>
            <a:r>
              <a:rPr lang="de-DE" sz="1600" dirty="0" err="1"/>
              <a:t>right</a:t>
            </a:r>
            <a:r>
              <a:rPr lang="de-DE" sz="1600" dirty="0"/>
              <a:t> RAID </a:t>
            </a:r>
            <a:r>
              <a:rPr lang="de-DE" sz="1600" dirty="0" err="1"/>
              <a:t>level</a:t>
            </a:r>
            <a:endParaRPr lang="de-DE" sz="1600" dirty="0"/>
          </a:p>
          <a:p>
            <a:pPr lvl="1">
              <a:spcAft>
                <a:spcPts val="300"/>
              </a:spcAft>
            </a:pPr>
            <a:r>
              <a:rPr lang="de-DE" sz="1600" dirty="0"/>
              <a:t>Separate </a:t>
            </a:r>
            <a:r>
              <a:rPr lang="de-DE" sz="1600" dirty="0" err="1"/>
              <a:t>random</a:t>
            </a:r>
            <a:r>
              <a:rPr lang="de-DE" sz="1600" dirty="0"/>
              <a:t> IO (</a:t>
            </a:r>
            <a:r>
              <a:rPr lang="de-DE" sz="1600" dirty="0" err="1"/>
              <a:t>data</a:t>
            </a:r>
            <a:r>
              <a:rPr lang="de-DE" sz="1600" dirty="0"/>
              <a:t> </a:t>
            </a:r>
            <a:r>
              <a:rPr lang="de-DE" sz="1600" dirty="0" err="1"/>
              <a:t>files</a:t>
            </a:r>
            <a:r>
              <a:rPr lang="de-DE" sz="1600" dirty="0"/>
              <a:t>) </a:t>
            </a:r>
            <a:r>
              <a:rPr lang="de-DE" sz="1600" dirty="0" err="1"/>
              <a:t>from</a:t>
            </a:r>
            <a:r>
              <a:rPr lang="de-DE" sz="1600" dirty="0"/>
              <a:t> </a:t>
            </a:r>
            <a:r>
              <a:rPr lang="de-DE" sz="1600" dirty="0" err="1"/>
              <a:t>sequential</a:t>
            </a:r>
            <a:r>
              <a:rPr lang="de-DE" sz="1600" dirty="0"/>
              <a:t> IO (log </a:t>
            </a:r>
            <a:r>
              <a:rPr lang="de-DE" sz="1600" dirty="0" err="1"/>
              <a:t>files</a:t>
            </a:r>
            <a:r>
              <a:rPr lang="de-DE" sz="1600" dirty="0"/>
              <a:t>)</a:t>
            </a:r>
          </a:p>
          <a:p>
            <a:pPr lvl="1">
              <a:spcAft>
                <a:spcPts val="300"/>
              </a:spcAft>
            </a:pPr>
            <a:r>
              <a:rPr lang="de-DE" sz="1600" dirty="0" err="1"/>
              <a:t>Presize</a:t>
            </a:r>
            <a:r>
              <a:rPr lang="de-DE" sz="1600" dirty="0"/>
              <a:t> </a:t>
            </a:r>
            <a:r>
              <a:rPr lang="de-DE" sz="1600" dirty="0" err="1"/>
              <a:t>your</a:t>
            </a:r>
            <a:r>
              <a:rPr lang="de-DE" sz="1600" dirty="0"/>
              <a:t> </a:t>
            </a:r>
            <a:r>
              <a:rPr lang="de-DE" sz="1600" dirty="0" err="1"/>
              <a:t>data</a:t>
            </a:r>
            <a:r>
              <a:rPr lang="de-DE" sz="1600" dirty="0"/>
              <a:t> </a:t>
            </a:r>
            <a:r>
              <a:rPr lang="de-DE" sz="1600" dirty="0" err="1"/>
              <a:t>and</a:t>
            </a:r>
            <a:r>
              <a:rPr lang="de-DE" sz="1600" dirty="0"/>
              <a:t> log </a:t>
            </a:r>
            <a:r>
              <a:rPr lang="de-DE" sz="1600" dirty="0" err="1"/>
              <a:t>files</a:t>
            </a:r>
            <a:r>
              <a:rPr lang="de-DE" sz="1600" dirty="0"/>
              <a:t> </a:t>
            </a:r>
            <a:r>
              <a:rPr lang="de-DE" sz="1600" dirty="0" err="1"/>
              <a:t>and</a:t>
            </a:r>
            <a:r>
              <a:rPr lang="de-DE" sz="1600" dirty="0"/>
              <a:t> </a:t>
            </a:r>
            <a:r>
              <a:rPr lang="de-DE" sz="1600" dirty="0" err="1"/>
              <a:t>adjust</a:t>
            </a:r>
            <a:r>
              <a:rPr lang="de-DE" sz="1600" dirty="0"/>
              <a:t> </a:t>
            </a:r>
            <a:r>
              <a:rPr lang="de-DE" sz="1600" dirty="0" err="1"/>
              <a:t>their</a:t>
            </a:r>
            <a:r>
              <a:rPr lang="de-DE" sz="1600" dirty="0"/>
              <a:t> </a:t>
            </a:r>
            <a:r>
              <a:rPr lang="de-DE" sz="1600" dirty="0" err="1"/>
              <a:t>autogrowth</a:t>
            </a:r>
            <a:r>
              <a:rPr lang="de-DE" sz="1600" dirty="0"/>
              <a:t> </a:t>
            </a:r>
            <a:r>
              <a:rPr lang="de-DE" sz="1600" dirty="0" err="1"/>
              <a:t>size</a:t>
            </a:r>
            <a:endParaRPr lang="de-DE" sz="1600" dirty="0"/>
          </a:p>
          <a:p>
            <a:pPr>
              <a:spcAft>
                <a:spcPts val="300"/>
              </a:spcAft>
            </a:pPr>
            <a:r>
              <a:rPr lang="de-DE" sz="1800" b="1" dirty="0"/>
              <a:t>Maintenance</a:t>
            </a:r>
          </a:p>
          <a:p>
            <a:pPr lvl="1">
              <a:spcAft>
                <a:spcPts val="300"/>
              </a:spcAft>
            </a:pPr>
            <a:r>
              <a:rPr lang="de-DE" sz="1600" dirty="0"/>
              <a:t>Hardware / OS</a:t>
            </a:r>
          </a:p>
          <a:p>
            <a:pPr lvl="1">
              <a:spcAft>
                <a:spcPts val="300"/>
              </a:spcAft>
            </a:pPr>
            <a:r>
              <a:rPr lang="de-DE" sz="1600" dirty="0"/>
              <a:t>Database </a:t>
            </a:r>
            <a:r>
              <a:rPr lang="de-DE" sz="1600" dirty="0" err="1"/>
              <a:t>consistency</a:t>
            </a:r>
            <a:endParaRPr lang="de-DE" sz="1600" dirty="0"/>
          </a:p>
          <a:p>
            <a:pPr lvl="1">
              <a:spcAft>
                <a:spcPts val="300"/>
              </a:spcAft>
            </a:pPr>
            <a:r>
              <a:rPr lang="de-DE" sz="1600" dirty="0"/>
              <a:t>Indexes </a:t>
            </a:r>
            <a:r>
              <a:rPr lang="de-DE" sz="1600" dirty="0" err="1"/>
              <a:t>and</a:t>
            </a:r>
            <a:r>
              <a:rPr lang="de-DE" sz="1600" dirty="0"/>
              <a:t> </a:t>
            </a:r>
            <a:r>
              <a:rPr lang="de-DE" sz="1600" dirty="0" err="1"/>
              <a:t>statistics</a:t>
            </a:r>
            <a:endParaRPr lang="de-DE" sz="1600" dirty="0"/>
          </a:p>
          <a:p>
            <a:pPr marL="274631" lvl="1">
              <a:spcAft>
                <a:spcPts val="300"/>
              </a:spcAft>
              <a:buClr>
                <a:schemeClr val="accent1"/>
              </a:buClr>
            </a:pPr>
            <a:r>
              <a:rPr lang="de-DE" b="1" dirty="0">
                <a:solidFill>
                  <a:schemeClr val="tx1"/>
                </a:solidFill>
              </a:rPr>
              <a:t>Monitor</a:t>
            </a:r>
          </a:p>
          <a:p>
            <a:pPr lvl="1">
              <a:spcAft>
                <a:spcPts val="300"/>
              </a:spcAft>
            </a:pPr>
            <a:r>
              <a:rPr lang="de-DE" sz="1600" dirty="0"/>
              <a:t>Data </a:t>
            </a:r>
            <a:r>
              <a:rPr lang="de-DE" sz="1600" dirty="0" err="1"/>
              <a:t>and</a:t>
            </a:r>
            <a:r>
              <a:rPr lang="de-DE" sz="1600" dirty="0"/>
              <a:t> log </a:t>
            </a:r>
            <a:r>
              <a:rPr lang="de-DE" sz="1600" dirty="0" err="1"/>
              <a:t>file</a:t>
            </a:r>
            <a:r>
              <a:rPr lang="de-DE" sz="1600" dirty="0"/>
              <a:t> </a:t>
            </a:r>
            <a:r>
              <a:rPr lang="de-DE" sz="1600" dirty="0" err="1"/>
              <a:t>size</a:t>
            </a:r>
            <a:r>
              <a:rPr lang="de-DE" sz="1600" dirty="0"/>
              <a:t> </a:t>
            </a:r>
            <a:r>
              <a:rPr lang="de-DE" sz="1600" dirty="0" err="1"/>
              <a:t>and</a:t>
            </a:r>
            <a:r>
              <a:rPr lang="de-DE" sz="1600" dirty="0"/>
              <a:t> </a:t>
            </a:r>
            <a:r>
              <a:rPr lang="de-DE" sz="1600" dirty="0" err="1"/>
              <a:t>usage</a:t>
            </a:r>
            <a:r>
              <a:rPr lang="de-DE" sz="1600" dirty="0"/>
              <a:t>, </a:t>
            </a:r>
            <a:r>
              <a:rPr lang="de-DE" sz="1600" dirty="0" err="1"/>
              <a:t>file</a:t>
            </a:r>
            <a:r>
              <a:rPr lang="de-DE" sz="1600" dirty="0"/>
              <a:t> </a:t>
            </a:r>
            <a:r>
              <a:rPr lang="de-DE" sz="1600" dirty="0" err="1"/>
              <a:t>growth</a:t>
            </a:r>
            <a:r>
              <a:rPr lang="de-DE" sz="1600" dirty="0"/>
              <a:t> </a:t>
            </a:r>
            <a:r>
              <a:rPr lang="de-DE" sz="1600" dirty="0" err="1"/>
              <a:t>and</a:t>
            </a:r>
            <a:r>
              <a:rPr lang="de-DE" sz="1600" dirty="0"/>
              <a:t> VLF </a:t>
            </a:r>
            <a:r>
              <a:rPr lang="de-DE" sz="1600" dirty="0" err="1"/>
              <a:t>count</a:t>
            </a:r>
            <a:endParaRPr lang="de-DE" sz="1600" dirty="0"/>
          </a:p>
          <a:p>
            <a:pPr>
              <a:spcAft>
                <a:spcPts val="300"/>
              </a:spcAft>
            </a:pPr>
            <a:r>
              <a:rPr lang="de-DE" sz="1800" b="1" dirty="0"/>
              <a:t>Create </a:t>
            </a:r>
            <a:r>
              <a:rPr lang="de-DE" sz="1800" b="1" dirty="0" err="1"/>
              <a:t>alerts</a:t>
            </a:r>
            <a:r>
              <a:rPr lang="de-DE" sz="1800" b="1" dirty="0"/>
              <a:t> </a:t>
            </a:r>
            <a:r>
              <a:rPr lang="de-DE" sz="1800" b="1" dirty="0" err="1"/>
              <a:t>for</a:t>
            </a:r>
            <a:r>
              <a:rPr lang="de-DE" sz="1800" b="1" dirty="0"/>
              <a:t> </a:t>
            </a:r>
            <a:r>
              <a:rPr lang="de-DE" sz="1800" b="1" dirty="0" err="1"/>
              <a:t>errors</a:t>
            </a:r>
            <a:r>
              <a:rPr lang="de-DE" sz="1800" b="1" dirty="0"/>
              <a:t> and </a:t>
            </a:r>
            <a:r>
              <a:rPr lang="de-DE" sz="1800" b="1" dirty="0" err="1"/>
              <a:t>important</a:t>
            </a:r>
            <a:r>
              <a:rPr lang="de-DE" sz="1800" b="1" dirty="0"/>
              <a:t> </a:t>
            </a:r>
            <a:r>
              <a:rPr lang="de-DE" sz="1800" b="1" dirty="0" err="1"/>
              <a:t>events</a:t>
            </a:r>
            <a:r>
              <a:rPr lang="de-DE" sz="1800" b="1" dirty="0"/>
              <a:t> </a:t>
            </a:r>
            <a:r>
              <a:rPr lang="de-DE" sz="1800" b="1" dirty="0" err="1"/>
              <a:t>you‘re</a:t>
            </a:r>
            <a:r>
              <a:rPr lang="de-DE" sz="1800" b="1" dirty="0"/>
              <a:t> </a:t>
            </a:r>
            <a:r>
              <a:rPr lang="de-DE" sz="1800" b="1" dirty="0" err="1"/>
              <a:t>interested</a:t>
            </a:r>
            <a:endParaRPr lang="de-DE" sz="1800" b="1" dirty="0"/>
          </a:p>
          <a:p>
            <a:pPr>
              <a:spcAft>
                <a:spcPts val="300"/>
              </a:spcAft>
            </a:pPr>
            <a:r>
              <a:rPr lang="en-US" sz="1800" b="1" dirty="0"/>
              <a:t>Plan an effective RESTORE strategy (RTO and RPO)</a:t>
            </a:r>
            <a:endParaRPr lang="de-DE" sz="1800" b="1" dirty="0"/>
          </a:p>
          <a:p>
            <a:pPr>
              <a:spcAft>
                <a:spcPts val="300"/>
              </a:spcAft>
            </a:pPr>
            <a:r>
              <a:rPr lang="de-DE" sz="1800" b="1" dirty="0" err="1"/>
              <a:t>Address</a:t>
            </a:r>
            <a:r>
              <a:rPr lang="de-DE" sz="1800" b="1" dirty="0"/>
              <a:t> </a:t>
            </a:r>
            <a:r>
              <a:rPr lang="de-DE" sz="1800" b="1" dirty="0" err="1"/>
              <a:t>historical</a:t>
            </a:r>
            <a:r>
              <a:rPr lang="de-DE" sz="1800" b="1" dirty="0"/>
              <a:t> </a:t>
            </a:r>
            <a:r>
              <a:rPr lang="de-DE" sz="1800" b="1" dirty="0" err="1"/>
              <a:t>data</a:t>
            </a:r>
            <a:endParaRPr lang="de-DE" sz="1800" b="1" dirty="0"/>
          </a:p>
        </p:txBody>
      </p:sp>
      <p:sp>
        <p:nvSpPr>
          <p:cNvPr id="4" name="Content Placeholder 6">
            <a:extLst>
              <a:ext uri="{FF2B5EF4-FFF2-40B4-BE49-F238E27FC236}">
                <a16:creationId xmlns:a16="http://schemas.microsoft.com/office/drawing/2014/main" id="{6E9FCE6D-E007-498F-B461-1F86F934F40B}"/>
              </a:ext>
            </a:extLst>
          </p:cNvPr>
          <p:cNvSpPr txBox="1">
            <a:spLocks/>
          </p:cNvSpPr>
          <p:nvPr/>
        </p:nvSpPr>
        <p:spPr>
          <a:xfrm>
            <a:off x="8480981" y="2360043"/>
            <a:ext cx="3732704" cy="2147438"/>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en-US" sz="1600" dirty="0">
                <a:solidFill>
                  <a:prstClr val="white"/>
                </a:solidFill>
                <a:latin typeface="Arial" panose="020B0604020202020204" pitchFamily="34" charset="0"/>
                <a:cs typeface="Arial" panose="020B0604020202020204" pitchFamily="34" charset="0"/>
              </a:rPr>
              <a:t>Recovery Time Objective (RTO):</a:t>
            </a:r>
          </a:p>
          <a:p>
            <a:pPr marL="0" indent="0" defTabSz="915248">
              <a:lnSpc>
                <a:spcPct val="100000"/>
              </a:lnSpc>
              <a:spcBef>
                <a:spcPts val="0"/>
              </a:spcBef>
              <a:buNone/>
            </a:pPr>
            <a:r>
              <a:rPr lang="en-US" sz="1600" dirty="0">
                <a:solidFill>
                  <a:prstClr val="white"/>
                </a:solidFill>
                <a:latin typeface="Arial" panose="020B0604020202020204" pitchFamily="34" charset="0"/>
                <a:cs typeface="Arial" panose="020B0604020202020204" pitchFamily="34" charset="0"/>
              </a:rPr>
              <a:t>A measure of how much downtime is acceptable, or how quickly must the data be made accessible again.</a:t>
            </a:r>
          </a:p>
          <a:p>
            <a:pPr marL="0" indent="0" defTabSz="915248">
              <a:lnSpc>
                <a:spcPct val="100000"/>
              </a:lnSpc>
              <a:spcBef>
                <a:spcPts val="0"/>
              </a:spcBef>
              <a:buNone/>
            </a:pPr>
            <a:endParaRPr lang="en-US" sz="1600" dirty="0">
              <a:solidFill>
                <a:prstClr val="white"/>
              </a:solidFill>
              <a:latin typeface="Arial" panose="020B0604020202020204" pitchFamily="34" charset="0"/>
              <a:cs typeface="Arial" panose="020B0604020202020204" pitchFamily="34" charset="0"/>
            </a:endParaRPr>
          </a:p>
          <a:p>
            <a:pPr marL="0" indent="0" defTabSz="915248">
              <a:lnSpc>
                <a:spcPct val="100000"/>
              </a:lnSpc>
              <a:spcBef>
                <a:spcPts val="0"/>
              </a:spcBef>
              <a:buNone/>
            </a:pPr>
            <a:r>
              <a:rPr lang="en-US" sz="1600" dirty="0">
                <a:solidFill>
                  <a:prstClr val="white"/>
                </a:solidFill>
                <a:latin typeface="Arial" panose="020B0604020202020204" pitchFamily="34" charset="0"/>
                <a:cs typeface="Arial" panose="020B0604020202020204" pitchFamily="34" charset="0"/>
              </a:rPr>
              <a:t>Recovery Point Objective (RPO):</a:t>
            </a:r>
          </a:p>
          <a:p>
            <a:pPr marL="0" indent="0" defTabSz="915248">
              <a:lnSpc>
                <a:spcPct val="100000"/>
              </a:lnSpc>
              <a:spcBef>
                <a:spcPts val="0"/>
              </a:spcBef>
              <a:buNone/>
            </a:pPr>
            <a:r>
              <a:rPr lang="en-US" sz="1600" dirty="0">
                <a:solidFill>
                  <a:prstClr val="white"/>
                </a:solidFill>
                <a:latin typeface="Arial" panose="020B0604020202020204" pitchFamily="34" charset="0"/>
                <a:cs typeface="Arial" panose="020B0604020202020204" pitchFamily="34" charset="0"/>
              </a:rPr>
              <a:t>A measure of how much data or work it’s acceptable to lose.</a:t>
            </a:r>
            <a:endParaRPr lang="de-DE" sz="16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3113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err="1"/>
              <a:t>Configuration</a:t>
            </a:r>
            <a:r>
              <a:rPr lang="de-DE" dirty="0"/>
              <a:t> </a:t>
            </a:r>
            <a:r>
              <a:rPr lang="de-DE" dirty="0" err="1"/>
              <a:t>and</a:t>
            </a:r>
            <a:r>
              <a:rPr lang="de-DE" dirty="0"/>
              <a:t> Maintenance</a:t>
            </a:r>
          </a:p>
        </p:txBody>
      </p:sp>
      <p:sp>
        <p:nvSpPr>
          <p:cNvPr id="5" name="Textplatzhalter 4"/>
          <p:cNvSpPr>
            <a:spLocks noGrp="1"/>
          </p:cNvSpPr>
          <p:nvPr>
            <p:ph type="body" idx="1"/>
          </p:nvPr>
        </p:nvSpPr>
        <p:spPr/>
        <p:txBody>
          <a:bodyPr/>
          <a:lstStyle/>
          <a:p>
            <a:r>
              <a:rPr lang="de-DE" dirty="0"/>
              <a:t>Configuration, Maintenance </a:t>
            </a:r>
            <a:r>
              <a:rPr lang="en-US" sz="1800" dirty="0"/>
              <a:t>Best Practices</a:t>
            </a:r>
            <a:endParaRPr lang="de-DE"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Tuning </a:t>
            </a:r>
            <a:r>
              <a:rPr lang="de-DE" dirty="0" err="1"/>
              <a:t>Methodology</a:t>
            </a:r>
            <a:r>
              <a:rPr lang="de-DE" dirty="0"/>
              <a:t> </a:t>
            </a:r>
            <a:r>
              <a:rPr lang="de-DE" dirty="0" err="1"/>
              <a:t>and</a:t>
            </a:r>
            <a:r>
              <a:rPr lang="de-DE" dirty="0"/>
              <a:t> Monitoring</a:t>
            </a:r>
          </a:p>
        </p:txBody>
      </p:sp>
      <p:sp>
        <p:nvSpPr>
          <p:cNvPr id="6" name="Textplatzhalter 5"/>
          <p:cNvSpPr>
            <a:spLocks noGrp="1"/>
          </p:cNvSpPr>
          <p:nvPr>
            <p:ph type="body" idx="1"/>
          </p:nvPr>
        </p:nvSpPr>
        <p:spPr/>
        <p:txBody>
          <a:bodyPr>
            <a:normAutofit/>
          </a:bodyPr>
          <a:lstStyle/>
          <a:p>
            <a:pPr lvl="1" algn="r">
              <a:spcBef>
                <a:spcPts val="600"/>
              </a:spcBef>
            </a:pPr>
            <a:r>
              <a:rPr lang="en-US" dirty="0"/>
              <a:t>Performance Monitor and PAL Tool,</a:t>
            </a:r>
          </a:p>
          <a:p>
            <a:pPr lvl="1" algn="r">
              <a:spcBef>
                <a:spcPts val="600"/>
              </a:spcBef>
            </a:pPr>
            <a:r>
              <a:rPr lang="en-US" dirty="0"/>
              <a:t>Wait Statistics</a:t>
            </a:r>
            <a:endParaRPr lang="de-DE"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dirty="0"/>
              <a:t>Baseline</a:t>
            </a:r>
          </a:p>
        </p:txBody>
      </p:sp>
      <p:sp>
        <p:nvSpPr>
          <p:cNvPr id="4" name="Text Placeholder 3"/>
          <p:cNvSpPr>
            <a:spLocks noGrp="1"/>
          </p:cNvSpPr>
          <p:nvPr>
            <p:ph sz="quarter" idx="1"/>
          </p:nvPr>
        </p:nvSpPr>
        <p:spPr/>
        <p:txBody>
          <a:bodyPr>
            <a:normAutofit/>
          </a:bodyPr>
          <a:lstStyle/>
          <a:p>
            <a:pPr>
              <a:spcAft>
                <a:spcPts val="300"/>
              </a:spcAft>
            </a:pPr>
            <a:r>
              <a:rPr lang="en-US" b="1" dirty="0"/>
              <a:t>Take a baseline with</a:t>
            </a:r>
          </a:p>
          <a:p>
            <a:pPr lvl="1">
              <a:spcAft>
                <a:spcPts val="300"/>
              </a:spcAft>
            </a:pPr>
            <a:r>
              <a:rPr lang="en-US" dirty="0"/>
              <a:t>DMVs</a:t>
            </a:r>
          </a:p>
          <a:p>
            <a:pPr lvl="2">
              <a:spcAft>
                <a:spcPts val="300"/>
              </a:spcAft>
            </a:pPr>
            <a:r>
              <a:rPr lang="en-US" dirty="0"/>
              <a:t>SQL Server and OS Configuration</a:t>
            </a:r>
          </a:p>
          <a:p>
            <a:pPr lvl="2">
              <a:spcAft>
                <a:spcPts val="300"/>
              </a:spcAft>
            </a:pPr>
            <a:r>
              <a:rPr lang="en-US" dirty="0" err="1"/>
              <a:t>Tempdb</a:t>
            </a:r>
            <a:r>
              <a:rPr lang="en-US" dirty="0"/>
              <a:t> Configuration</a:t>
            </a:r>
          </a:p>
          <a:p>
            <a:pPr lvl="2">
              <a:spcAft>
                <a:spcPts val="300"/>
              </a:spcAft>
            </a:pPr>
            <a:r>
              <a:rPr lang="en-US" dirty="0"/>
              <a:t>Virtual File Statistics</a:t>
            </a:r>
          </a:p>
          <a:p>
            <a:pPr lvl="2">
              <a:spcAft>
                <a:spcPts val="300"/>
              </a:spcAft>
            </a:pPr>
            <a:r>
              <a:rPr lang="en-US" dirty="0"/>
              <a:t>Wait and Latch Statistics</a:t>
            </a:r>
          </a:p>
          <a:p>
            <a:pPr lvl="2">
              <a:spcAft>
                <a:spcPts val="300"/>
              </a:spcAft>
            </a:pPr>
            <a:r>
              <a:rPr lang="en-US" dirty="0"/>
              <a:t>SQL Server Performance Counter</a:t>
            </a:r>
          </a:p>
          <a:p>
            <a:pPr lvl="1">
              <a:spcAft>
                <a:spcPts val="300"/>
              </a:spcAft>
            </a:pPr>
            <a:r>
              <a:rPr lang="en-US" dirty="0"/>
              <a:t>Performance Monitor</a:t>
            </a:r>
          </a:p>
          <a:p>
            <a:pPr lvl="2">
              <a:spcAft>
                <a:spcPts val="300"/>
              </a:spcAft>
            </a:pPr>
            <a:r>
              <a:rPr lang="en-US" dirty="0" err="1"/>
              <a:t>Perfmon</a:t>
            </a:r>
            <a:r>
              <a:rPr lang="en-US" dirty="0"/>
              <a:t> Counters from PAL Tool</a:t>
            </a:r>
          </a:p>
          <a:p>
            <a:pPr marL="264022" lvl="1">
              <a:spcAft>
                <a:spcPts val="300"/>
              </a:spcAft>
            </a:pPr>
            <a:endParaRPr lang="en-US" sz="2000" b="1" dirty="0"/>
          </a:p>
          <a:p>
            <a:pPr>
              <a:spcAft>
                <a:spcPts val="300"/>
              </a:spcAft>
            </a:pPr>
            <a:r>
              <a:rPr lang="en-US" b="1" dirty="0"/>
              <a:t>Include</a:t>
            </a:r>
          </a:p>
          <a:p>
            <a:pPr lvl="1">
              <a:spcAft>
                <a:spcPts val="300"/>
              </a:spcAft>
            </a:pPr>
            <a:r>
              <a:rPr lang="en-US" dirty="0"/>
              <a:t>Hardware Configuration</a:t>
            </a:r>
          </a:p>
          <a:p>
            <a:pPr lvl="1">
              <a:spcAft>
                <a:spcPts val="300"/>
              </a:spcAft>
            </a:pPr>
            <a:r>
              <a:rPr lang="en-US" dirty="0"/>
              <a:t>Virtualization Layer Configuration</a:t>
            </a:r>
            <a:endParaRPr lang="de-DE" sz="2400" dirty="0"/>
          </a:p>
          <a:p>
            <a:pPr lvl="1">
              <a:spcAft>
                <a:spcPts val="300"/>
              </a:spcAft>
            </a:pPr>
            <a:r>
              <a:rPr lang="en-US" dirty="0"/>
              <a:t>Maintenance Job Configuration</a:t>
            </a:r>
          </a:p>
        </p:txBody>
      </p:sp>
      <p:sp>
        <p:nvSpPr>
          <p:cNvPr id="5" name="Rectangle 4"/>
          <p:cNvSpPr/>
          <p:nvPr/>
        </p:nvSpPr>
        <p:spPr bwMode="white">
          <a:xfrm>
            <a:off x="8426792" y="63111"/>
            <a:ext cx="3653861" cy="6721649"/>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4879" tIns="44879" rIns="44879" bIns="44879" numCol="1" spcCol="0" rtlCol="0" fromWordArt="0" anchor="ctr" anchorCtr="0" forceAA="0" compatLnSpc="1">
            <a:prstTxWarp prst="textNoShape">
              <a:avLst/>
            </a:prstTxWarp>
            <a:noAutofit/>
          </a:bodyPr>
          <a:lstStyle/>
          <a:p>
            <a:pPr algn="ctr" defTabSz="897273"/>
            <a:endParaRPr lang="en-US" sz="2160" dirty="0">
              <a:gradFill>
                <a:gsLst>
                  <a:gs pos="0">
                    <a:srgbClr val="FFFFFF"/>
                  </a:gs>
                  <a:gs pos="100000">
                    <a:srgbClr val="FFFFFF"/>
                  </a:gs>
                </a:gsLst>
                <a:lin ang="5400000" scaled="0"/>
              </a:gradFill>
              <a:latin typeface="Gill Sans MT"/>
              <a:ea typeface="Segoe UI" pitchFamily="34" charset="0"/>
              <a:cs typeface="Segoe UI" pitchFamily="34" charset="0"/>
            </a:endParaRPr>
          </a:p>
        </p:txBody>
      </p:sp>
    </p:spTree>
    <p:extLst>
      <p:ext uri="{BB962C8B-B14F-4D97-AF65-F5344CB8AC3E}">
        <p14:creationId xmlns:p14="http://schemas.microsoft.com/office/powerpoint/2010/main" val="456960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r>
              <a:rPr lang="en-US" dirty="0"/>
              <a:t>SQL Server Performance Counter Quick Reference (1)</a:t>
            </a:r>
            <a:endParaRPr lang="de-DE" dirty="0"/>
          </a:p>
        </p:txBody>
      </p:sp>
      <p:graphicFrame>
        <p:nvGraphicFramePr>
          <p:cNvPr id="7" name="Inhaltsplatzhalter 6"/>
          <p:cNvGraphicFramePr>
            <a:graphicFrameLocks/>
          </p:cNvGraphicFramePr>
          <p:nvPr>
            <p:extLst>
              <p:ext uri="{D42A27DB-BD31-4B8C-83A1-F6EECF244321}">
                <p14:modId xmlns:p14="http://schemas.microsoft.com/office/powerpoint/2010/main" val="960002735"/>
              </p:ext>
            </p:extLst>
          </p:nvPr>
        </p:nvGraphicFramePr>
        <p:xfrm>
          <a:off x="441718" y="946547"/>
          <a:ext cx="8379509" cy="3124800"/>
        </p:xfrm>
        <a:graphic>
          <a:graphicData uri="http://schemas.openxmlformats.org/drawingml/2006/table">
            <a:tbl>
              <a:tblPr firstRow="1" firstCol="1" bandRow="1">
                <a:tableStyleId>{9DCAF9ED-07DC-4A11-8D7F-57B35C25682E}</a:tableStyleId>
              </a:tblPr>
              <a:tblGrid>
                <a:gridCol w="2432761">
                  <a:extLst>
                    <a:ext uri="{9D8B030D-6E8A-4147-A177-3AD203B41FA5}">
                      <a16:colId xmlns:a16="http://schemas.microsoft.com/office/drawing/2014/main" val="20000"/>
                    </a:ext>
                  </a:extLst>
                </a:gridCol>
                <a:gridCol w="2162454">
                  <a:extLst>
                    <a:ext uri="{9D8B030D-6E8A-4147-A177-3AD203B41FA5}">
                      <a16:colId xmlns:a16="http://schemas.microsoft.com/office/drawing/2014/main" val="20001"/>
                    </a:ext>
                  </a:extLst>
                </a:gridCol>
                <a:gridCol w="3784294">
                  <a:extLst>
                    <a:ext uri="{9D8B030D-6E8A-4147-A177-3AD203B41FA5}">
                      <a16:colId xmlns:a16="http://schemas.microsoft.com/office/drawing/2014/main" val="20002"/>
                    </a:ext>
                  </a:extLst>
                </a:gridCol>
              </a:tblGrid>
              <a:tr h="27360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Object</a:t>
                      </a:r>
                      <a:endParaRPr lang="de-DE" sz="1200" b="1"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Counter</a:t>
                      </a:r>
                      <a:endParaRPr lang="de-DE" sz="1200" b="1"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Preferred</a:t>
                      </a:r>
                      <a:r>
                        <a:rPr lang="de-DE" sz="1200" dirty="0">
                          <a:effectLst/>
                          <a:latin typeface="Arial" panose="020B0604020202020204" pitchFamily="34" charset="0"/>
                          <a:cs typeface="Arial" panose="020B0604020202020204" pitchFamily="34" charset="0"/>
                        </a:rPr>
                        <a:t> Value</a:t>
                      </a:r>
                      <a:endParaRPr lang="de-DE" sz="1200" b="1"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0"/>
                  </a:ext>
                </a:extLst>
              </a:tr>
              <a:tr h="237600">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Memory</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Available</a:t>
                      </a:r>
                      <a:r>
                        <a:rPr lang="de-DE" sz="1200" dirty="0">
                          <a:effectLst/>
                          <a:latin typeface="Arial" panose="020B0604020202020204" pitchFamily="34" charset="0"/>
                          <a:cs typeface="Arial" panose="020B0604020202020204" pitchFamily="34" charset="0"/>
                        </a:rPr>
                        <a:t> MBytes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&gt; 1024MB</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1"/>
                  </a:ext>
                </a:extLst>
              </a:tr>
              <a:tr h="237600">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Memory</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Pages/sec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2"/>
                  </a:ext>
                </a:extLst>
              </a:tr>
              <a:tr h="23760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Paging</a:t>
                      </a:r>
                      <a:r>
                        <a:rPr lang="de-DE" sz="1200" dirty="0">
                          <a:effectLst/>
                          <a:latin typeface="Arial" panose="020B0604020202020204" pitchFamily="34" charset="0"/>
                          <a:cs typeface="Arial" panose="020B0604020202020204" pitchFamily="34" charset="0"/>
                        </a:rPr>
                        <a:t> File</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a:t>
                      </a:r>
                      <a:r>
                        <a:rPr lang="de-DE" sz="1200" dirty="0" err="1">
                          <a:effectLst/>
                          <a:latin typeface="Arial" panose="020B0604020202020204" pitchFamily="34" charset="0"/>
                          <a:cs typeface="Arial" panose="020B0604020202020204" pitchFamily="34" charset="0"/>
                        </a:rPr>
                        <a:t>Usage</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0</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3"/>
                  </a:ext>
                </a:extLst>
              </a:tr>
              <a:tr h="23760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Processor</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a:t>
                      </a:r>
                      <a:r>
                        <a:rPr lang="de-DE" sz="1200" dirty="0" err="1">
                          <a:effectLst/>
                          <a:latin typeface="Arial" panose="020B0604020202020204" pitchFamily="34" charset="0"/>
                          <a:cs typeface="Arial" panose="020B0604020202020204" pitchFamily="34" charset="0"/>
                        </a:rPr>
                        <a:t>Processor</a:t>
                      </a:r>
                      <a:r>
                        <a:rPr lang="de-DE" sz="1200" dirty="0">
                          <a:effectLst/>
                          <a:latin typeface="Arial" panose="020B0604020202020204" pitchFamily="34" charset="0"/>
                          <a:cs typeface="Arial" panose="020B0604020202020204" pitchFamily="34" charset="0"/>
                        </a:rPr>
                        <a:t> Time</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4"/>
                  </a:ext>
                </a:extLst>
              </a:tr>
              <a:tr h="23760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Processor</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a:t>
                      </a:r>
                      <a:r>
                        <a:rPr lang="de-DE" sz="1200" dirty="0" err="1">
                          <a:effectLst/>
                          <a:latin typeface="Arial" panose="020B0604020202020204" pitchFamily="34" charset="0"/>
                          <a:cs typeface="Arial" panose="020B0604020202020204" pitchFamily="34" charset="0"/>
                        </a:rPr>
                        <a:t>Privileged</a:t>
                      </a:r>
                      <a:r>
                        <a:rPr lang="de-DE" sz="1200" dirty="0">
                          <a:effectLst/>
                          <a:latin typeface="Arial" panose="020B0604020202020204" pitchFamily="34" charset="0"/>
                          <a:cs typeface="Arial" panose="020B0604020202020204" pitchFamily="34" charset="0"/>
                        </a:rPr>
                        <a:t> Time </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a:effectLst/>
                          <a:latin typeface="Arial" panose="020B0604020202020204" pitchFamily="34" charset="0"/>
                          <a:cs typeface="Arial" panose="020B0604020202020204" pitchFamily="34" charset="0"/>
                        </a:rPr>
                        <a:t>&lt; 30% </a:t>
                      </a:r>
                      <a:r>
                        <a:rPr lang="de-DE" sz="1200" dirty="0" err="1">
                          <a:effectLst/>
                          <a:latin typeface="Arial" panose="020B0604020202020204" pitchFamily="34" charset="0"/>
                          <a:cs typeface="Arial" panose="020B0604020202020204" pitchFamily="34" charset="0"/>
                        </a:rPr>
                        <a:t>of</a:t>
                      </a:r>
                      <a:r>
                        <a:rPr lang="de-DE" sz="1200" dirty="0">
                          <a:effectLst/>
                          <a:latin typeface="Arial" panose="020B0604020202020204" pitchFamily="34" charset="0"/>
                          <a:cs typeface="Arial" panose="020B0604020202020204" pitchFamily="34" charset="0"/>
                        </a:rPr>
                        <a:t> Total %</a:t>
                      </a:r>
                      <a:r>
                        <a:rPr lang="de-DE" sz="1200" dirty="0" err="1">
                          <a:effectLst/>
                          <a:latin typeface="Arial" panose="020B0604020202020204" pitchFamily="34" charset="0"/>
                          <a:cs typeface="Arial" panose="020B0604020202020204" pitchFamily="34" charset="0"/>
                        </a:rPr>
                        <a:t>Processor</a:t>
                      </a:r>
                      <a:r>
                        <a:rPr lang="de-DE" sz="1200" dirty="0">
                          <a:effectLst/>
                          <a:latin typeface="Arial" panose="020B0604020202020204" pitchFamily="34" charset="0"/>
                          <a:cs typeface="Arial" panose="020B0604020202020204" pitchFamily="34" charset="0"/>
                        </a:rPr>
                        <a:t> Time</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5"/>
                  </a:ext>
                </a:extLst>
              </a:tr>
              <a:tr h="2376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effectLst/>
                          <a:latin typeface="Arial" panose="020B0604020202020204" pitchFamily="34" charset="0"/>
                          <a:cs typeface="Arial" panose="020B0604020202020204" pitchFamily="34" charset="0"/>
                        </a:rPr>
                        <a:t>Process</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sqlservr</a:t>
                      </a:r>
                      <a:r>
                        <a:rPr lang="de-DE" sz="1200" dirty="0">
                          <a:effectLst/>
                          <a:latin typeface="Arial" panose="020B0604020202020204" pitchFamily="34" charset="0"/>
                          <a:cs typeface="Arial" panose="020B0604020202020204" pitchFamily="34" charset="0"/>
                        </a:rPr>
                        <a:t>)</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a:effectLst/>
                          <a:latin typeface="Arial" panose="020B0604020202020204" pitchFamily="34" charset="0"/>
                          <a:cs typeface="Arial" panose="020B0604020202020204" pitchFamily="34" charset="0"/>
                        </a:rPr>
                        <a:t>%</a:t>
                      </a:r>
                      <a:r>
                        <a:rPr lang="de-DE" sz="1200" dirty="0" err="1">
                          <a:effectLst/>
                          <a:latin typeface="Arial" panose="020B0604020202020204" pitchFamily="34" charset="0"/>
                          <a:cs typeface="Arial" panose="020B0604020202020204" pitchFamily="34" charset="0"/>
                        </a:rPr>
                        <a:t>Processor</a:t>
                      </a:r>
                      <a:r>
                        <a:rPr lang="de-DE" sz="1200" dirty="0">
                          <a:effectLst/>
                          <a:latin typeface="Arial" panose="020B0604020202020204" pitchFamily="34" charset="0"/>
                          <a:cs typeface="Arial" panose="020B0604020202020204" pitchFamily="34" charset="0"/>
                        </a:rPr>
                        <a:t> Time</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6"/>
                  </a:ext>
                </a:extLst>
              </a:tr>
              <a:tr h="2376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effectLst/>
                          <a:latin typeface="Arial" panose="020B0604020202020204" pitchFamily="34" charset="0"/>
                          <a:cs typeface="Arial" panose="020B0604020202020204" pitchFamily="34" charset="0"/>
                        </a:rPr>
                        <a:t>Process</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sqlservr</a:t>
                      </a:r>
                      <a:r>
                        <a:rPr lang="de-DE" sz="1200" dirty="0">
                          <a:effectLst/>
                          <a:latin typeface="Arial" panose="020B0604020202020204" pitchFamily="34" charset="0"/>
                          <a:cs typeface="Arial" panose="020B0604020202020204" pitchFamily="34" charset="0"/>
                        </a:rPr>
                        <a:t>)</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a:effectLst/>
                          <a:latin typeface="Arial" panose="020B0604020202020204" pitchFamily="34" charset="0"/>
                          <a:cs typeface="Arial" panose="020B0604020202020204" pitchFamily="34" charset="0"/>
                        </a:rPr>
                        <a:t>%</a:t>
                      </a:r>
                      <a:r>
                        <a:rPr lang="de-DE" sz="1200" dirty="0" err="1">
                          <a:effectLst/>
                          <a:latin typeface="Arial" panose="020B0604020202020204" pitchFamily="34" charset="0"/>
                          <a:cs typeface="Arial" panose="020B0604020202020204" pitchFamily="34" charset="0"/>
                        </a:rPr>
                        <a:t>Privileged</a:t>
                      </a:r>
                      <a:r>
                        <a:rPr lang="de-DE" sz="1200" dirty="0">
                          <a:effectLst/>
                          <a:latin typeface="Arial" panose="020B0604020202020204" pitchFamily="34" charset="0"/>
                          <a:cs typeface="Arial" panose="020B0604020202020204" pitchFamily="34" charset="0"/>
                        </a:rPr>
                        <a:t> Time</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a:effectLst/>
                          <a:latin typeface="Arial" panose="020B0604020202020204" pitchFamily="34" charset="0"/>
                          <a:cs typeface="Arial" panose="020B0604020202020204" pitchFamily="34" charset="0"/>
                        </a:rPr>
                        <a:t>&lt; 30% </a:t>
                      </a:r>
                      <a:r>
                        <a:rPr lang="de-DE" sz="1200" dirty="0" err="1">
                          <a:effectLst/>
                          <a:latin typeface="Arial" panose="020B0604020202020204" pitchFamily="34" charset="0"/>
                          <a:cs typeface="Arial" panose="020B0604020202020204" pitchFamily="34" charset="0"/>
                        </a:rPr>
                        <a:t>of</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Processor</a:t>
                      </a:r>
                      <a:r>
                        <a:rPr lang="de-DE" sz="1200" dirty="0">
                          <a:effectLst/>
                          <a:latin typeface="Arial" panose="020B0604020202020204" pitchFamily="34" charset="0"/>
                          <a:cs typeface="Arial" panose="020B0604020202020204" pitchFamily="34" charset="0"/>
                        </a:rPr>
                        <a:t> Time (sqlservr.exe)</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7"/>
                  </a:ext>
                </a:extLst>
              </a:tr>
              <a:tr h="2376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a:effectLst/>
                          <a:latin typeface="Arial" panose="020B0604020202020204" pitchFamily="34" charset="0"/>
                          <a:cs typeface="Arial" panose="020B0604020202020204" pitchFamily="34" charset="0"/>
                        </a:rPr>
                        <a:t>System</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effectLst/>
                          <a:latin typeface="Arial" panose="020B0604020202020204" pitchFamily="34" charset="0"/>
                          <a:cs typeface="Arial" panose="020B0604020202020204" pitchFamily="34" charset="0"/>
                        </a:rPr>
                        <a:t>Processor</a:t>
                      </a:r>
                      <a:r>
                        <a:rPr lang="de-DE" sz="1200" dirty="0">
                          <a:effectLst/>
                          <a:latin typeface="Arial" panose="020B0604020202020204" pitchFamily="34" charset="0"/>
                          <a:cs typeface="Arial" panose="020B0604020202020204" pitchFamily="34" charset="0"/>
                        </a:rPr>
                        <a:t> Queue </a:t>
                      </a:r>
                      <a:r>
                        <a:rPr lang="de-DE" sz="1200" dirty="0" err="1">
                          <a:effectLst/>
                          <a:latin typeface="Arial" panose="020B0604020202020204" pitchFamily="34" charset="0"/>
                          <a:cs typeface="Arial" panose="020B0604020202020204" pitchFamily="34" charset="0"/>
                        </a:rPr>
                        <a:t>Length</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8"/>
                  </a:ext>
                </a:extLst>
              </a:tr>
              <a:tr h="23760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PhysicalDisk</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Avg</a:t>
                      </a:r>
                      <a:r>
                        <a:rPr lang="de-DE" sz="1200" dirty="0">
                          <a:effectLst/>
                          <a:latin typeface="Arial" panose="020B0604020202020204" pitchFamily="34" charset="0"/>
                          <a:cs typeface="Arial" panose="020B0604020202020204" pitchFamily="34" charset="0"/>
                        </a:rPr>
                        <a:t>. Disk sec/Read</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&lt; 8ms</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9"/>
                  </a:ext>
                </a:extLst>
              </a:tr>
              <a:tr h="23760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PhysicalDisk</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Avg</a:t>
                      </a:r>
                      <a:r>
                        <a:rPr lang="de-DE" sz="1200" dirty="0">
                          <a:effectLst/>
                          <a:latin typeface="Arial" panose="020B0604020202020204" pitchFamily="34" charset="0"/>
                          <a:cs typeface="Arial" panose="020B0604020202020204" pitchFamily="34" charset="0"/>
                        </a:rPr>
                        <a:t>. Disk sec/Write</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en-US" sz="1200" dirty="0">
                          <a:effectLst/>
                          <a:latin typeface="Arial" panose="020B0604020202020204" pitchFamily="34" charset="0"/>
                          <a:cs typeface="Arial" panose="020B0604020202020204" pitchFamily="34" charset="0"/>
                        </a:rPr>
                        <a:t>&lt; 8ms (non cached) &lt; 1ms (cached)</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0"/>
                  </a:ext>
                </a:extLst>
              </a:tr>
              <a:tr h="2376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effectLst/>
                          <a:latin typeface="Arial" panose="020B0604020202020204" pitchFamily="34" charset="0"/>
                          <a:cs typeface="Arial" panose="020B0604020202020204" pitchFamily="34" charset="0"/>
                        </a:rPr>
                        <a:t>PhysicalDisk</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Disk Reads/sec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1"/>
                  </a:ext>
                </a:extLst>
              </a:tr>
              <a:tr h="2376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effectLst/>
                          <a:latin typeface="Arial" panose="020B0604020202020204" pitchFamily="34" charset="0"/>
                          <a:cs typeface="Arial" panose="020B0604020202020204" pitchFamily="34" charset="0"/>
                        </a:rPr>
                        <a:t>PhysicalDisk</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Disk </a:t>
                      </a:r>
                      <a:r>
                        <a:rPr lang="de-DE" sz="1200" dirty="0" err="1">
                          <a:effectLst/>
                          <a:latin typeface="Arial" panose="020B0604020202020204" pitchFamily="34" charset="0"/>
                          <a:cs typeface="Arial" panose="020B0604020202020204" pitchFamily="34" charset="0"/>
                        </a:rPr>
                        <a:t>Writes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900860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r>
              <a:rPr lang="en-US" dirty="0"/>
              <a:t>SQL Server Performance Counter Quick Reference (2)</a:t>
            </a:r>
            <a:endParaRPr lang="de-DE" dirty="0"/>
          </a:p>
        </p:txBody>
      </p:sp>
      <p:graphicFrame>
        <p:nvGraphicFramePr>
          <p:cNvPr id="7" name="Inhaltsplatzhalter 6">
            <a:extLst>
              <a:ext uri="{FF2B5EF4-FFF2-40B4-BE49-F238E27FC236}">
                <a16:creationId xmlns:a16="http://schemas.microsoft.com/office/drawing/2014/main" id="{DC33B935-8F96-488D-871C-5CCD35AF768E}"/>
              </a:ext>
            </a:extLst>
          </p:cNvPr>
          <p:cNvGraphicFramePr>
            <a:graphicFrameLocks/>
          </p:cNvGraphicFramePr>
          <p:nvPr>
            <p:extLst>
              <p:ext uri="{D42A27DB-BD31-4B8C-83A1-F6EECF244321}">
                <p14:modId xmlns:p14="http://schemas.microsoft.com/office/powerpoint/2010/main" val="1336683600"/>
              </p:ext>
            </p:extLst>
          </p:nvPr>
        </p:nvGraphicFramePr>
        <p:xfrm>
          <a:off x="441718" y="946545"/>
          <a:ext cx="8379509" cy="5760003"/>
        </p:xfrm>
        <a:graphic>
          <a:graphicData uri="http://schemas.openxmlformats.org/drawingml/2006/table">
            <a:tbl>
              <a:tblPr firstRow="1" firstCol="1" bandRow="1">
                <a:tableStyleId>{9DCAF9ED-07DC-4A11-8D7F-57B35C25682E}</a:tableStyleId>
              </a:tblPr>
              <a:tblGrid>
                <a:gridCol w="2432761">
                  <a:extLst>
                    <a:ext uri="{9D8B030D-6E8A-4147-A177-3AD203B41FA5}">
                      <a16:colId xmlns:a16="http://schemas.microsoft.com/office/drawing/2014/main" val="20000"/>
                    </a:ext>
                  </a:extLst>
                </a:gridCol>
                <a:gridCol w="2162454">
                  <a:extLst>
                    <a:ext uri="{9D8B030D-6E8A-4147-A177-3AD203B41FA5}">
                      <a16:colId xmlns:a16="http://schemas.microsoft.com/office/drawing/2014/main" val="20001"/>
                    </a:ext>
                  </a:extLst>
                </a:gridCol>
                <a:gridCol w="3784294">
                  <a:extLst>
                    <a:ext uri="{9D8B030D-6E8A-4147-A177-3AD203B41FA5}">
                      <a16:colId xmlns:a16="http://schemas.microsoft.com/office/drawing/2014/main" val="20002"/>
                    </a:ext>
                  </a:extLst>
                </a:gridCol>
              </a:tblGrid>
              <a:tr h="272663">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Object</a:t>
                      </a:r>
                      <a:endParaRPr lang="de-DE" sz="1200" b="1"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Counter</a:t>
                      </a:r>
                      <a:endParaRPr lang="de-DE" sz="1200" b="1"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Preferred</a:t>
                      </a:r>
                      <a:r>
                        <a:rPr lang="de-DE" sz="1200" dirty="0">
                          <a:effectLst/>
                          <a:latin typeface="Arial" panose="020B0604020202020204" pitchFamily="34" charset="0"/>
                          <a:cs typeface="Arial" panose="020B0604020202020204" pitchFamily="34" charset="0"/>
                        </a:rPr>
                        <a:t> Value</a:t>
                      </a:r>
                      <a:endParaRPr lang="de-DE" sz="1200" b="1"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0"/>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SQLServer:Memory</a:t>
                      </a:r>
                      <a:r>
                        <a:rPr lang="de-DE" sz="1200" baseline="0" dirty="0">
                          <a:effectLst/>
                          <a:latin typeface="Arial" panose="020B0604020202020204" pitchFamily="34" charset="0"/>
                          <a:cs typeface="Arial" panose="020B0604020202020204" pitchFamily="34" charset="0"/>
                        </a:rPr>
                        <a:t> Manager</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Total Server Memory (KB)</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1"/>
                  </a:ext>
                </a:extLst>
              </a:tr>
              <a:tr h="23858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effectLst/>
                          <a:latin typeface="Arial" panose="020B0604020202020204" pitchFamily="34" charset="0"/>
                          <a:cs typeface="Arial" panose="020B0604020202020204" pitchFamily="34" charset="0"/>
                        </a:rPr>
                        <a:t>SQLServer:Memory</a:t>
                      </a:r>
                      <a:r>
                        <a:rPr lang="de-DE" sz="1200" baseline="0" dirty="0">
                          <a:effectLst/>
                          <a:latin typeface="Arial" panose="020B0604020202020204" pitchFamily="34" charset="0"/>
                          <a:cs typeface="Arial" panose="020B0604020202020204" pitchFamily="34" charset="0"/>
                        </a:rPr>
                        <a:t> Manager</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Target Server Memory (KB)</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2"/>
                  </a:ext>
                </a:extLst>
              </a:tr>
              <a:tr h="238580">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SQLServer:Access Methods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Forwarded</a:t>
                      </a:r>
                      <a:r>
                        <a:rPr lang="de-DE" sz="1200" dirty="0">
                          <a:effectLst/>
                          <a:latin typeface="Arial" panose="020B0604020202020204" pitchFamily="34" charset="0"/>
                          <a:cs typeface="Arial" panose="020B0604020202020204" pitchFamily="34" charset="0"/>
                        </a:rPr>
                        <a:t> Records/sec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&lt; 10 per 100 Batch </a:t>
                      </a:r>
                      <a:r>
                        <a:rPr lang="de-DE" sz="1200" dirty="0" err="1">
                          <a:effectLst/>
                          <a:latin typeface="Arial" panose="020B0604020202020204" pitchFamily="34" charset="0"/>
                          <a:cs typeface="Arial" panose="020B0604020202020204" pitchFamily="34" charset="0"/>
                        </a:rPr>
                        <a:t>Requests</a:t>
                      </a:r>
                      <a:r>
                        <a:rPr lang="de-DE" sz="1200" dirty="0">
                          <a:effectLst/>
                          <a:latin typeface="Arial" panose="020B0604020202020204" pitchFamily="34" charset="0"/>
                          <a:cs typeface="Arial" panose="020B0604020202020204" pitchFamily="34" charset="0"/>
                        </a:rPr>
                        <a:t>/sec </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3"/>
                  </a:ext>
                </a:extLst>
              </a:tr>
              <a:tr h="238580">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SQLServer:Access Methods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FreeSpace</a:t>
                      </a:r>
                      <a:r>
                        <a:rPr lang="de-DE" sz="1200" dirty="0">
                          <a:effectLst/>
                          <a:latin typeface="Arial" panose="020B0604020202020204" pitchFamily="34" charset="0"/>
                          <a:cs typeface="Arial" panose="020B0604020202020204" pitchFamily="34" charset="0"/>
                        </a:rPr>
                        <a:t> Scans/sec </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&lt; 10 per 100 Batch </a:t>
                      </a:r>
                      <a:r>
                        <a:rPr lang="de-DE" sz="1200" dirty="0" err="1">
                          <a:effectLst/>
                          <a:latin typeface="Arial" panose="020B0604020202020204" pitchFamily="34" charset="0"/>
                          <a:cs typeface="Arial" panose="020B0604020202020204" pitchFamily="34" charset="0"/>
                        </a:rPr>
                        <a:t>Requests</a:t>
                      </a:r>
                      <a:r>
                        <a:rPr lang="de-DE" sz="1200" dirty="0">
                          <a:effectLst/>
                          <a:latin typeface="Arial" panose="020B0604020202020204" pitchFamily="34" charset="0"/>
                          <a:cs typeface="Arial" panose="020B0604020202020204" pitchFamily="34" charset="0"/>
                        </a:rPr>
                        <a:t>/sec </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4"/>
                  </a:ext>
                </a:extLst>
              </a:tr>
              <a:tr h="238580">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SQLServer:Access Methods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Full</a:t>
                      </a:r>
                      <a:r>
                        <a:rPr lang="de-DE" sz="1200" dirty="0">
                          <a:effectLst/>
                          <a:latin typeface="Arial" panose="020B0604020202020204" pitchFamily="34" charset="0"/>
                          <a:cs typeface="Arial" panose="020B0604020202020204" pitchFamily="34" charset="0"/>
                        </a:rPr>
                        <a:t> Scans/sec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en-US" sz="1200" dirty="0">
                          <a:effectLst/>
                          <a:latin typeface="Arial" panose="020B0604020202020204" pitchFamily="34" charset="0"/>
                          <a:cs typeface="Arial" panose="020B0604020202020204" pitchFamily="34" charset="0"/>
                        </a:rPr>
                        <a:t>(Index Searches/sec)/(Full Scans/sec) &gt; 1000</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5"/>
                  </a:ext>
                </a:extLst>
              </a:tr>
              <a:tr h="238580">
                <a:tc>
                  <a:txBody>
                    <a:bodyPr/>
                    <a:lstStyle/>
                    <a:p>
                      <a:pPr algn="l">
                        <a:lnSpc>
                          <a:spcPct val="115000"/>
                        </a:lnSpc>
                        <a:spcAft>
                          <a:spcPts val="0"/>
                        </a:spcAft>
                      </a:pPr>
                      <a:r>
                        <a:rPr lang="de-DE" sz="1200" dirty="0">
                          <a:solidFill>
                            <a:srgbClr val="008080"/>
                          </a:solidFill>
                          <a:effectLst/>
                          <a:latin typeface="Arial" panose="020B0604020202020204" pitchFamily="34" charset="0"/>
                          <a:cs typeface="Arial" panose="020B0604020202020204" pitchFamily="34" charset="0"/>
                        </a:rPr>
                        <a:t>SQLServer:Access Methods</a:t>
                      </a:r>
                      <a:endParaRPr lang="de-DE" sz="1200" b="0" dirty="0">
                        <a:solidFill>
                          <a:srgbClr val="00808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solidFill>
                            <a:srgbClr val="008080"/>
                          </a:solidFill>
                          <a:effectLst/>
                          <a:latin typeface="Arial" panose="020B0604020202020204" pitchFamily="34" charset="0"/>
                          <a:cs typeface="Arial" panose="020B0604020202020204" pitchFamily="34" charset="0"/>
                        </a:rPr>
                        <a:t>Workfiles</a:t>
                      </a:r>
                      <a:r>
                        <a:rPr lang="de-DE" sz="1200" dirty="0">
                          <a:solidFill>
                            <a:srgbClr val="008080"/>
                          </a:solidFill>
                          <a:effectLst/>
                          <a:latin typeface="Arial" panose="020B0604020202020204" pitchFamily="34" charset="0"/>
                          <a:cs typeface="Arial" panose="020B0604020202020204" pitchFamily="34" charset="0"/>
                        </a:rPr>
                        <a:t> </a:t>
                      </a:r>
                      <a:r>
                        <a:rPr lang="de-DE" sz="1200" dirty="0" err="1">
                          <a:solidFill>
                            <a:srgbClr val="008080"/>
                          </a:solidFill>
                          <a:effectLst/>
                          <a:latin typeface="Arial" panose="020B0604020202020204" pitchFamily="34" charset="0"/>
                          <a:cs typeface="Arial" panose="020B0604020202020204" pitchFamily="34" charset="0"/>
                        </a:rPr>
                        <a:t>Created</a:t>
                      </a:r>
                      <a:r>
                        <a:rPr lang="de-DE" sz="1200" dirty="0">
                          <a:solidFill>
                            <a:srgbClr val="008080"/>
                          </a:solidFill>
                          <a:effectLst/>
                          <a:latin typeface="Arial" panose="020B0604020202020204" pitchFamily="34" charset="0"/>
                          <a:cs typeface="Arial" panose="020B0604020202020204" pitchFamily="34" charset="0"/>
                        </a:rPr>
                        <a:t>/sec</a:t>
                      </a:r>
                      <a:endParaRPr lang="de-DE" sz="1200" b="0" dirty="0">
                        <a:solidFill>
                          <a:srgbClr val="00808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008080"/>
                          </a:solidFill>
                          <a:effectLst/>
                          <a:latin typeface="Arial" panose="020B0604020202020204" pitchFamily="34" charset="0"/>
                          <a:cs typeface="Arial" panose="020B0604020202020204" pitchFamily="34" charset="0"/>
                        </a:rPr>
                        <a:t>&lt; 20 per 100 Batch </a:t>
                      </a:r>
                      <a:r>
                        <a:rPr lang="de-DE" sz="1200" dirty="0" err="1">
                          <a:solidFill>
                            <a:srgbClr val="008080"/>
                          </a:solidFill>
                          <a:effectLst/>
                          <a:latin typeface="Arial" panose="020B0604020202020204" pitchFamily="34" charset="0"/>
                          <a:cs typeface="Arial" panose="020B0604020202020204" pitchFamily="34" charset="0"/>
                        </a:rPr>
                        <a:t>Requests</a:t>
                      </a:r>
                      <a:r>
                        <a:rPr lang="de-DE" sz="1200" dirty="0">
                          <a:solidFill>
                            <a:srgbClr val="008080"/>
                          </a:solidFill>
                          <a:effectLst/>
                          <a:latin typeface="Arial" panose="020B0604020202020204" pitchFamily="34" charset="0"/>
                          <a:cs typeface="Arial" panose="020B0604020202020204" pitchFamily="34" charset="0"/>
                        </a:rPr>
                        <a:t>/sec </a:t>
                      </a:r>
                      <a:endParaRPr lang="de-DE" sz="1200" b="0" dirty="0">
                        <a:solidFill>
                          <a:srgbClr val="00808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6"/>
                  </a:ext>
                </a:extLst>
              </a:tr>
              <a:tr h="238580">
                <a:tc>
                  <a:txBody>
                    <a:bodyPr/>
                    <a:lstStyle/>
                    <a:p>
                      <a:pPr algn="l">
                        <a:lnSpc>
                          <a:spcPct val="115000"/>
                        </a:lnSpc>
                        <a:spcAft>
                          <a:spcPts val="0"/>
                        </a:spcAft>
                      </a:pPr>
                      <a:r>
                        <a:rPr lang="de-DE" sz="1200" dirty="0" err="1">
                          <a:solidFill>
                            <a:srgbClr val="008080"/>
                          </a:solidFill>
                          <a:effectLst/>
                          <a:latin typeface="Arial" panose="020B0604020202020204" pitchFamily="34" charset="0"/>
                          <a:cs typeface="Arial" panose="020B0604020202020204" pitchFamily="34" charset="0"/>
                        </a:rPr>
                        <a:t>SQLServer:Access</a:t>
                      </a:r>
                      <a:r>
                        <a:rPr lang="de-DE" sz="1200" dirty="0">
                          <a:solidFill>
                            <a:srgbClr val="008080"/>
                          </a:solidFill>
                          <a:effectLst/>
                          <a:latin typeface="Arial" panose="020B0604020202020204" pitchFamily="34" charset="0"/>
                          <a:cs typeface="Arial" panose="020B0604020202020204" pitchFamily="34" charset="0"/>
                        </a:rPr>
                        <a:t> </a:t>
                      </a:r>
                      <a:r>
                        <a:rPr lang="de-DE" sz="1200" dirty="0" err="1">
                          <a:solidFill>
                            <a:srgbClr val="008080"/>
                          </a:solidFill>
                          <a:effectLst/>
                          <a:latin typeface="Arial" panose="020B0604020202020204" pitchFamily="34" charset="0"/>
                          <a:cs typeface="Arial" panose="020B0604020202020204" pitchFamily="34" charset="0"/>
                        </a:rPr>
                        <a:t>Methods</a:t>
                      </a:r>
                      <a:endParaRPr lang="de-DE" sz="1200" b="0" dirty="0">
                        <a:solidFill>
                          <a:srgbClr val="00808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solidFill>
                            <a:srgbClr val="008080"/>
                          </a:solidFill>
                          <a:effectLst/>
                          <a:latin typeface="Arial" panose="020B0604020202020204" pitchFamily="34" charset="0"/>
                          <a:cs typeface="Arial" panose="020B0604020202020204" pitchFamily="34" charset="0"/>
                        </a:rPr>
                        <a:t>Worktables</a:t>
                      </a:r>
                      <a:r>
                        <a:rPr lang="de-DE" sz="1200" dirty="0">
                          <a:solidFill>
                            <a:srgbClr val="008080"/>
                          </a:solidFill>
                          <a:effectLst/>
                          <a:latin typeface="Arial" panose="020B0604020202020204" pitchFamily="34" charset="0"/>
                          <a:cs typeface="Arial" panose="020B0604020202020204" pitchFamily="34" charset="0"/>
                        </a:rPr>
                        <a:t> </a:t>
                      </a:r>
                      <a:r>
                        <a:rPr lang="de-DE" sz="1200" dirty="0" err="1">
                          <a:solidFill>
                            <a:srgbClr val="008080"/>
                          </a:solidFill>
                          <a:effectLst/>
                          <a:latin typeface="Arial" panose="020B0604020202020204" pitchFamily="34" charset="0"/>
                          <a:cs typeface="Arial" panose="020B0604020202020204" pitchFamily="34" charset="0"/>
                        </a:rPr>
                        <a:t>Created</a:t>
                      </a:r>
                      <a:r>
                        <a:rPr lang="de-DE" sz="1200" dirty="0">
                          <a:solidFill>
                            <a:srgbClr val="008080"/>
                          </a:solidFill>
                          <a:effectLst/>
                          <a:latin typeface="Arial" panose="020B0604020202020204" pitchFamily="34" charset="0"/>
                          <a:cs typeface="Arial" panose="020B0604020202020204" pitchFamily="34" charset="0"/>
                        </a:rPr>
                        <a:t>/sec</a:t>
                      </a:r>
                      <a:endParaRPr lang="de-DE" sz="1200" b="0" dirty="0">
                        <a:solidFill>
                          <a:srgbClr val="00808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008080"/>
                          </a:solidFill>
                          <a:effectLst/>
                          <a:latin typeface="Arial" panose="020B0604020202020204" pitchFamily="34" charset="0"/>
                          <a:cs typeface="Arial" panose="020B0604020202020204" pitchFamily="34" charset="0"/>
                        </a:rPr>
                        <a:t>&lt; 20 per 100 Batch </a:t>
                      </a:r>
                      <a:r>
                        <a:rPr lang="de-DE" sz="1200" dirty="0" err="1">
                          <a:solidFill>
                            <a:srgbClr val="008080"/>
                          </a:solidFill>
                          <a:effectLst/>
                          <a:latin typeface="Arial" panose="020B0604020202020204" pitchFamily="34" charset="0"/>
                          <a:cs typeface="Arial" panose="020B0604020202020204" pitchFamily="34" charset="0"/>
                        </a:rPr>
                        <a:t>Requests</a:t>
                      </a:r>
                      <a:r>
                        <a:rPr lang="de-DE" sz="1200" dirty="0">
                          <a:solidFill>
                            <a:srgbClr val="008080"/>
                          </a:solidFill>
                          <a:effectLst/>
                          <a:latin typeface="Arial" panose="020B0604020202020204" pitchFamily="34" charset="0"/>
                          <a:cs typeface="Arial" panose="020B0604020202020204" pitchFamily="34" charset="0"/>
                        </a:rPr>
                        <a:t>/sec </a:t>
                      </a:r>
                      <a:endParaRPr lang="de-DE" sz="1200" b="0" dirty="0">
                        <a:solidFill>
                          <a:srgbClr val="00808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7"/>
                  </a:ext>
                </a:extLst>
              </a:tr>
              <a:tr h="238580">
                <a:tc>
                  <a:txBody>
                    <a:bodyPr/>
                    <a:lstStyle/>
                    <a:p>
                      <a:pPr algn="l">
                        <a:lnSpc>
                          <a:spcPct val="115000"/>
                        </a:lnSpc>
                        <a:spcAft>
                          <a:spcPts val="0"/>
                        </a:spcAft>
                      </a:pPr>
                      <a:r>
                        <a:rPr lang="de-DE" sz="1200" dirty="0" err="1">
                          <a:solidFill>
                            <a:srgbClr val="C00000"/>
                          </a:solidFill>
                          <a:effectLst/>
                          <a:latin typeface="Arial" panose="020B0604020202020204" pitchFamily="34" charset="0"/>
                          <a:cs typeface="Arial" panose="020B0604020202020204" pitchFamily="34" charset="0"/>
                        </a:rPr>
                        <a:t>SQLServer:Buffer</a:t>
                      </a:r>
                      <a:r>
                        <a:rPr lang="de-DE" sz="1200" dirty="0">
                          <a:solidFill>
                            <a:srgbClr val="C00000"/>
                          </a:solidFill>
                          <a:effectLst/>
                          <a:latin typeface="Arial" panose="020B0604020202020204" pitchFamily="34" charset="0"/>
                          <a:cs typeface="Arial" panose="020B0604020202020204" pitchFamily="34" charset="0"/>
                        </a:rPr>
                        <a:t> Manager</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C00000"/>
                          </a:solidFill>
                          <a:effectLst/>
                          <a:latin typeface="Arial" panose="020B0604020202020204" pitchFamily="34" charset="0"/>
                          <a:cs typeface="Arial" panose="020B0604020202020204" pitchFamily="34" charset="0"/>
                        </a:rPr>
                        <a:t>Buffer Cache Hit Ratio</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C00000"/>
                          </a:solidFill>
                          <a:effectLst/>
                          <a:latin typeface="Arial" panose="020B0604020202020204" pitchFamily="34" charset="0"/>
                          <a:cs typeface="Arial" panose="020B0604020202020204" pitchFamily="34" charset="0"/>
                        </a:rPr>
                        <a:t>&gt; 97%</a:t>
                      </a:r>
                      <a:endParaRPr lang="de-DE" sz="1200" b="0" dirty="0">
                        <a:solidFill>
                          <a:srgbClr val="C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8"/>
                  </a:ext>
                </a:extLst>
              </a:tr>
              <a:tr h="238580">
                <a:tc>
                  <a:txBody>
                    <a:bodyPr/>
                    <a:lstStyle/>
                    <a:p>
                      <a:pPr algn="l">
                        <a:lnSpc>
                          <a:spcPct val="115000"/>
                        </a:lnSpc>
                        <a:spcAft>
                          <a:spcPts val="0"/>
                        </a:spcAft>
                      </a:pPr>
                      <a:r>
                        <a:rPr lang="de-DE" sz="1200" dirty="0" err="1">
                          <a:solidFill>
                            <a:srgbClr val="C00000"/>
                          </a:solidFill>
                          <a:effectLst/>
                          <a:latin typeface="Arial" panose="020B0604020202020204" pitchFamily="34" charset="0"/>
                          <a:cs typeface="Arial" panose="020B0604020202020204" pitchFamily="34" charset="0"/>
                        </a:rPr>
                        <a:t>SQLServer:Buffer</a:t>
                      </a:r>
                      <a:r>
                        <a:rPr lang="de-DE" sz="1200" dirty="0">
                          <a:solidFill>
                            <a:srgbClr val="C00000"/>
                          </a:solidFill>
                          <a:effectLst/>
                          <a:latin typeface="Arial" panose="020B0604020202020204" pitchFamily="34" charset="0"/>
                          <a:cs typeface="Arial" panose="020B0604020202020204" pitchFamily="34" charset="0"/>
                        </a:rPr>
                        <a:t> Manager</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C00000"/>
                          </a:solidFill>
                          <a:effectLst/>
                          <a:latin typeface="Arial" panose="020B0604020202020204" pitchFamily="34" charset="0"/>
                          <a:cs typeface="Arial" panose="020B0604020202020204" pitchFamily="34" charset="0"/>
                        </a:rPr>
                        <a:t>Free List Stalls/sec</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C00000"/>
                          </a:solidFill>
                          <a:effectLst/>
                          <a:latin typeface="Arial" panose="020B0604020202020204" pitchFamily="34" charset="0"/>
                          <a:cs typeface="Arial" panose="020B0604020202020204" pitchFamily="34" charset="0"/>
                        </a:rPr>
                        <a:t>&lt; 2</a:t>
                      </a:r>
                      <a:endParaRPr lang="de-DE" sz="1200" b="0" dirty="0">
                        <a:solidFill>
                          <a:srgbClr val="C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09"/>
                  </a:ext>
                </a:extLst>
              </a:tr>
              <a:tr h="238580">
                <a:tc>
                  <a:txBody>
                    <a:bodyPr/>
                    <a:lstStyle/>
                    <a:p>
                      <a:pPr algn="l">
                        <a:lnSpc>
                          <a:spcPct val="115000"/>
                        </a:lnSpc>
                        <a:spcAft>
                          <a:spcPts val="0"/>
                        </a:spcAft>
                      </a:pPr>
                      <a:r>
                        <a:rPr lang="de-DE" sz="1200" dirty="0" err="1">
                          <a:solidFill>
                            <a:srgbClr val="C00000"/>
                          </a:solidFill>
                          <a:effectLst/>
                          <a:latin typeface="Arial" panose="020B0604020202020204" pitchFamily="34" charset="0"/>
                          <a:cs typeface="Arial" panose="020B0604020202020204" pitchFamily="34" charset="0"/>
                        </a:rPr>
                        <a:t>SQLServer:Buffer</a:t>
                      </a:r>
                      <a:r>
                        <a:rPr lang="de-DE" sz="1200" dirty="0">
                          <a:solidFill>
                            <a:srgbClr val="C00000"/>
                          </a:solidFill>
                          <a:effectLst/>
                          <a:latin typeface="Arial" panose="020B0604020202020204" pitchFamily="34" charset="0"/>
                          <a:cs typeface="Arial" panose="020B0604020202020204" pitchFamily="34" charset="0"/>
                        </a:rPr>
                        <a:t> Manager</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solidFill>
                            <a:srgbClr val="C00000"/>
                          </a:solidFill>
                          <a:effectLst/>
                          <a:latin typeface="Arial" panose="020B0604020202020204" pitchFamily="34" charset="0"/>
                          <a:cs typeface="Arial" panose="020B0604020202020204" pitchFamily="34" charset="0"/>
                        </a:rPr>
                        <a:t>Lazy</a:t>
                      </a:r>
                      <a:r>
                        <a:rPr lang="de-DE" sz="1200" dirty="0">
                          <a:solidFill>
                            <a:srgbClr val="C00000"/>
                          </a:solidFill>
                          <a:effectLst/>
                          <a:latin typeface="Arial" panose="020B0604020202020204" pitchFamily="34" charset="0"/>
                          <a:cs typeface="Arial" panose="020B0604020202020204" pitchFamily="34" charset="0"/>
                        </a:rPr>
                        <a:t> </a:t>
                      </a:r>
                      <a:r>
                        <a:rPr lang="de-DE" sz="1200" dirty="0" err="1">
                          <a:solidFill>
                            <a:srgbClr val="C00000"/>
                          </a:solidFill>
                          <a:effectLst/>
                          <a:latin typeface="Arial" panose="020B0604020202020204" pitchFamily="34" charset="0"/>
                          <a:cs typeface="Arial" panose="020B0604020202020204" pitchFamily="34" charset="0"/>
                        </a:rPr>
                        <a:t>Writes</a:t>
                      </a:r>
                      <a:r>
                        <a:rPr lang="de-DE" sz="1200" dirty="0">
                          <a:solidFill>
                            <a:srgbClr val="C00000"/>
                          </a:solidFill>
                          <a:effectLst/>
                          <a:latin typeface="Arial" panose="020B0604020202020204" pitchFamily="34" charset="0"/>
                          <a:cs typeface="Arial" panose="020B0604020202020204" pitchFamily="34" charset="0"/>
                        </a:rPr>
                        <a:t>/sec</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C00000"/>
                          </a:solidFill>
                          <a:effectLst/>
                          <a:latin typeface="Arial" panose="020B0604020202020204" pitchFamily="34" charset="0"/>
                          <a:cs typeface="Arial" panose="020B0604020202020204" pitchFamily="34" charset="0"/>
                        </a:rPr>
                        <a:t>&lt; 20 (</a:t>
                      </a:r>
                      <a:r>
                        <a:rPr lang="de-DE" sz="1200" dirty="0" err="1">
                          <a:solidFill>
                            <a:srgbClr val="C00000"/>
                          </a:solidFill>
                          <a:effectLst/>
                          <a:latin typeface="Arial" panose="020B0604020202020204" pitchFamily="34" charset="0"/>
                          <a:cs typeface="Arial" panose="020B0604020202020204" pitchFamily="34" charset="0"/>
                        </a:rPr>
                        <a:t>ideally</a:t>
                      </a:r>
                      <a:r>
                        <a:rPr lang="de-DE" sz="1200" dirty="0">
                          <a:solidFill>
                            <a:srgbClr val="C00000"/>
                          </a:solidFill>
                          <a:effectLst/>
                          <a:latin typeface="Arial" panose="020B0604020202020204" pitchFamily="34" charset="0"/>
                          <a:cs typeface="Arial" panose="020B0604020202020204" pitchFamily="34" charset="0"/>
                        </a:rPr>
                        <a:t> </a:t>
                      </a:r>
                      <a:r>
                        <a:rPr lang="de-DE" sz="1200" dirty="0" err="1">
                          <a:solidFill>
                            <a:srgbClr val="C00000"/>
                          </a:solidFill>
                          <a:effectLst/>
                          <a:latin typeface="Arial" panose="020B0604020202020204" pitchFamily="34" charset="0"/>
                          <a:cs typeface="Arial" panose="020B0604020202020204" pitchFamily="34" charset="0"/>
                        </a:rPr>
                        <a:t>flatline</a:t>
                      </a:r>
                      <a:r>
                        <a:rPr lang="de-DE" sz="1200" dirty="0">
                          <a:solidFill>
                            <a:srgbClr val="C00000"/>
                          </a:solidFill>
                          <a:effectLst/>
                          <a:latin typeface="Arial" panose="020B0604020202020204" pitchFamily="34" charset="0"/>
                          <a:cs typeface="Arial" panose="020B0604020202020204" pitchFamily="34" charset="0"/>
                        </a:rPr>
                        <a:t> 0)</a:t>
                      </a:r>
                      <a:endParaRPr lang="de-DE" sz="1200" b="0" dirty="0">
                        <a:solidFill>
                          <a:srgbClr val="C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0"/>
                  </a:ext>
                </a:extLst>
              </a:tr>
              <a:tr h="23858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de-DE" sz="1200" dirty="0" err="1">
                          <a:solidFill>
                            <a:srgbClr val="C00000"/>
                          </a:solidFill>
                          <a:effectLst/>
                          <a:latin typeface="Arial" panose="020B0604020202020204" pitchFamily="34" charset="0"/>
                          <a:cs typeface="Arial" panose="020B0604020202020204" pitchFamily="34" charset="0"/>
                        </a:rPr>
                        <a:t>SQLServer:Buffer</a:t>
                      </a:r>
                      <a:r>
                        <a:rPr lang="de-DE" sz="1200" dirty="0">
                          <a:solidFill>
                            <a:srgbClr val="C00000"/>
                          </a:solidFill>
                          <a:effectLst/>
                          <a:latin typeface="Arial" panose="020B0604020202020204" pitchFamily="34" charset="0"/>
                          <a:cs typeface="Arial" panose="020B0604020202020204" pitchFamily="34" charset="0"/>
                        </a:rPr>
                        <a:t> Manager</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solidFill>
                            <a:srgbClr val="C00000"/>
                          </a:solidFill>
                          <a:effectLst/>
                          <a:latin typeface="Arial" panose="020B0604020202020204" pitchFamily="34" charset="0"/>
                          <a:cs typeface="Arial" panose="020B0604020202020204" pitchFamily="34" charset="0"/>
                        </a:rPr>
                        <a:t>Free Pages</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C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1"/>
                  </a:ext>
                </a:extLst>
              </a:tr>
              <a:tr h="238580">
                <a:tc>
                  <a:txBody>
                    <a:bodyPr/>
                    <a:lstStyle/>
                    <a:p>
                      <a:pPr algn="l">
                        <a:lnSpc>
                          <a:spcPct val="115000"/>
                        </a:lnSpc>
                        <a:spcAft>
                          <a:spcPts val="0"/>
                        </a:spcAft>
                      </a:pPr>
                      <a:r>
                        <a:rPr lang="de-DE" sz="1200" dirty="0" err="1">
                          <a:solidFill>
                            <a:srgbClr val="C00000"/>
                          </a:solidFill>
                          <a:effectLst/>
                          <a:latin typeface="Arial" panose="020B0604020202020204" pitchFamily="34" charset="0"/>
                          <a:cs typeface="Arial" panose="020B0604020202020204" pitchFamily="34" charset="0"/>
                        </a:rPr>
                        <a:t>SQLServer:Buffer</a:t>
                      </a:r>
                      <a:r>
                        <a:rPr lang="de-DE" sz="1200" dirty="0">
                          <a:solidFill>
                            <a:srgbClr val="C00000"/>
                          </a:solidFill>
                          <a:effectLst/>
                          <a:latin typeface="Arial" panose="020B0604020202020204" pitchFamily="34" charset="0"/>
                          <a:cs typeface="Arial" panose="020B0604020202020204" pitchFamily="34" charset="0"/>
                        </a:rPr>
                        <a:t> Manager</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buFontTx/>
                        <a:buNone/>
                      </a:pPr>
                      <a:r>
                        <a:rPr lang="de-DE" sz="1200" dirty="0">
                          <a:solidFill>
                            <a:srgbClr val="C00000"/>
                          </a:solidFill>
                          <a:effectLst/>
                          <a:latin typeface="Arial" panose="020B0604020202020204" pitchFamily="34" charset="0"/>
                          <a:cs typeface="Arial" panose="020B0604020202020204" pitchFamily="34" charset="0"/>
                        </a:rPr>
                        <a:t>Page Life </a:t>
                      </a:r>
                      <a:r>
                        <a:rPr lang="de-DE" sz="1200" dirty="0" err="1">
                          <a:solidFill>
                            <a:srgbClr val="C00000"/>
                          </a:solidFill>
                          <a:effectLst/>
                          <a:latin typeface="Arial" panose="020B0604020202020204" pitchFamily="34" charset="0"/>
                          <a:cs typeface="Arial" panose="020B0604020202020204" pitchFamily="34" charset="0"/>
                        </a:rPr>
                        <a:t>Expectancy</a:t>
                      </a:r>
                      <a:endParaRPr lang="de-DE" sz="1200" b="0" dirty="0">
                        <a:solidFill>
                          <a:srgbClr val="C00000"/>
                        </a:solidFill>
                        <a:effectLst/>
                        <a:latin typeface="Arial" pitchFamily="34" charset="0"/>
                        <a:ea typeface="Calibri"/>
                        <a:cs typeface="Arial" pitchFamily="34" charset="0"/>
                      </a:endParaRPr>
                    </a:p>
                  </a:txBody>
                  <a:tcPr marL="56945" marR="56945" marT="0" marB="0" anchor="ctr"/>
                </a:tc>
                <a:tc>
                  <a:txBody>
                    <a:bodyPr/>
                    <a:lstStyle/>
                    <a:p>
                      <a:pPr marL="0" indent="0" algn="l">
                        <a:lnSpc>
                          <a:spcPct val="115000"/>
                        </a:lnSpc>
                        <a:spcAft>
                          <a:spcPts val="0"/>
                        </a:spcAft>
                        <a:buFont typeface="Wingdings"/>
                        <a:buNone/>
                      </a:pPr>
                      <a:r>
                        <a:rPr lang="de-DE" sz="1200" dirty="0">
                          <a:solidFill>
                            <a:srgbClr val="C00000"/>
                          </a:solidFill>
                          <a:effectLst/>
                          <a:latin typeface="Arial" panose="020B0604020202020204" pitchFamily="34" charset="0"/>
                          <a:cs typeface="Arial" panose="020B0604020202020204" pitchFamily="34" charset="0"/>
                        </a:rPr>
                        <a:t>&gt; </a:t>
                      </a:r>
                      <a:r>
                        <a:rPr lang="de-DE" sz="1200" baseline="0" dirty="0">
                          <a:solidFill>
                            <a:srgbClr val="C00000"/>
                          </a:solidFill>
                          <a:effectLst/>
                          <a:latin typeface="Arial" panose="020B0604020202020204" pitchFamily="34" charset="0"/>
                          <a:cs typeface="Arial" panose="020B0604020202020204" pitchFamily="34" charset="0"/>
                        </a:rPr>
                        <a:t>(Buffer</a:t>
                      </a:r>
                      <a:r>
                        <a:rPr lang="en-US" sz="1200" dirty="0" err="1">
                          <a:solidFill>
                            <a:srgbClr val="C00000"/>
                          </a:solidFill>
                          <a:latin typeface="Arial" panose="020B0604020202020204" pitchFamily="34" charset="0"/>
                          <a:cs typeface="Arial" panose="020B0604020202020204" pitchFamily="34" charset="0"/>
                        </a:rPr>
                        <a:t>CacheSizeInGB</a:t>
                      </a:r>
                      <a:r>
                        <a:rPr lang="en-US" sz="1200" dirty="0">
                          <a:solidFill>
                            <a:srgbClr val="C00000"/>
                          </a:solidFill>
                          <a:latin typeface="Arial" panose="020B0604020202020204" pitchFamily="34" charset="0"/>
                          <a:cs typeface="Arial" panose="020B0604020202020204" pitchFamily="34" charset="0"/>
                        </a:rPr>
                        <a:t>/4GB)*300</a:t>
                      </a:r>
                      <a:endParaRPr lang="de-DE" sz="1200" b="0" dirty="0">
                        <a:solidFill>
                          <a:srgbClr val="C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2"/>
                  </a:ext>
                </a:extLst>
              </a:tr>
              <a:tr h="238580">
                <a:tc>
                  <a:txBody>
                    <a:bodyPr/>
                    <a:lstStyle/>
                    <a:p>
                      <a:pPr marL="0" algn="l" rtl="0" eaLnBrk="1" latinLnBrk="0" hangingPunct="1">
                        <a:lnSpc>
                          <a:spcPct val="115000"/>
                        </a:lnSpc>
                        <a:spcAft>
                          <a:spcPts val="0"/>
                        </a:spcAft>
                      </a:pPr>
                      <a:r>
                        <a:rPr kumimoji="0" lang="de-DE" sz="1200" kern="1200" dirty="0" err="1">
                          <a:solidFill>
                            <a:srgbClr val="C00000"/>
                          </a:solidFill>
                          <a:effectLst/>
                          <a:latin typeface="Arial" panose="020B0604020202020204" pitchFamily="34" charset="0"/>
                          <a:cs typeface="Arial" panose="020B0604020202020204" pitchFamily="34" charset="0"/>
                        </a:rPr>
                        <a:t>SQLServer:Buffer</a:t>
                      </a:r>
                      <a:r>
                        <a:rPr kumimoji="0" lang="de-DE" sz="1200" kern="1200" dirty="0">
                          <a:solidFill>
                            <a:srgbClr val="C00000"/>
                          </a:solidFill>
                          <a:effectLst/>
                          <a:latin typeface="Arial" panose="020B0604020202020204" pitchFamily="34" charset="0"/>
                          <a:cs typeface="Arial" panose="020B0604020202020204" pitchFamily="34" charset="0"/>
                        </a:rPr>
                        <a:t> Manager</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tc>
                  <a:txBody>
                    <a:bodyPr/>
                    <a:lstStyle/>
                    <a:p>
                      <a:pPr marL="0" algn="l" rtl="0" eaLnBrk="1" latinLnBrk="0" hangingPunct="1">
                        <a:lnSpc>
                          <a:spcPct val="115000"/>
                        </a:lnSpc>
                        <a:spcAft>
                          <a:spcPts val="0"/>
                        </a:spcAft>
                      </a:pPr>
                      <a:r>
                        <a:rPr kumimoji="0" lang="de-DE" sz="1200" kern="1200" dirty="0">
                          <a:solidFill>
                            <a:srgbClr val="C00000"/>
                          </a:solidFill>
                          <a:effectLst/>
                          <a:latin typeface="Arial" panose="020B0604020202020204" pitchFamily="34" charset="0"/>
                          <a:cs typeface="Arial" panose="020B0604020202020204" pitchFamily="34" charset="0"/>
                        </a:rPr>
                        <a:t>Page Lookups/sec</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tc>
                  <a:txBody>
                    <a:bodyPr/>
                    <a:lstStyle/>
                    <a:p>
                      <a:pPr marL="0" algn="l" rtl="0" eaLnBrk="1" latinLnBrk="0" hangingPunct="1">
                        <a:lnSpc>
                          <a:spcPct val="115000"/>
                        </a:lnSpc>
                        <a:spcAft>
                          <a:spcPts val="0"/>
                        </a:spcAft>
                      </a:pPr>
                      <a:r>
                        <a:rPr kumimoji="0" lang="en-US" sz="1200" kern="1200" dirty="0">
                          <a:solidFill>
                            <a:srgbClr val="C00000"/>
                          </a:solidFill>
                          <a:effectLst/>
                          <a:latin typeface="Arial" panose="020B0604020202020204" pitchFamily="34" charset="0"/>
                          <a:cs typeface="Arial" panose="020B0604020202020204" pitchFamily="34" charset="0"/>
                        </a:rPr>
                        <a:t>(Page Lookups/sec)/(Batch Requests/sec) &lt; 100</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extLst>
                  <a:ext uri="{0D108BD9-81ED-4DB2-BD59-A6C34878D82A}">
                    <a16:rowId xmlns:a16="http://schemas.microsoft.com/office/drawing/2014/main" val="10013"/>
                  </a:ext>
                </a:extLst>
              </a:tr>
              <a:tr h="23858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kumimoji="0" lang="de-DE" sz="1200" kern="1200" dirty="0" err="1">
                          <a:solidFill>
                            <a:srgbClr val="C00000"/>
                          </a:solidFill>
                          <a:effectLst/>
                          <a:latin typeface="Arial" panose="020B0604020202020204" pitchFamily="34" charset="0"/>
                          <a:cs typeface="Arial" panose="020B0604020202020204" pitchFamily="34" charset="0"/>
                        </a:rPr>
                        <a:t>SQLServer:Buffer</a:t>
                      </a:r>
                      <a:r>
                        <a:rPr kumimoji="0" lang="de-DE" sz="1200" kern="1200" dirty="0">
                          <a:solidFill>
                            <a:srgbClr val="C00000"/>
                          </a:solidFill>
                          <a:effectLst/>
                          <a:latin typeface="Arial" panose="020B0604020202020204" pitchFamily="34" charset="0"/>
                          <a:cs typeface="Arial" panose="020B0604020202020204" pitchFamily="34" charset="0"/>
                        </a:rPr>
                        <a:t> Manager</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tc>
                  <a:txBody>
                    <a:bodyPr/>
                    <a:lstStyle/>
                    <a:p>
                      <a:pPr marL="0" algn="l" rtl="0" eaLnBrk="1" latinLnBrk="0" hangingPunct="1">
                        <a:lnSpc>
                          <a:spcPct val="115000"/>
                        </a:lnSpc>
                        <a:spcAft>
                          <a:spcPts val="0"/>
                        </a:spcAft>
                      </a:pPr>
                      <a:r>
                        <a:rPr kumimoji="0" lang="de-DE" sz="1200" kern="1200" dirty="0">
                          <a:solidFill>
                            <a:srgbClr val="C00000"/>
                          </a:solidFill>
                          <a:effectLst/>
                          <a:latin typeface="Arial" panose="020B0604020202020204" pitchFamily="34" charset="0"/>
                          <a:cs typeface="Arial" panose="020B0604020202020204" pitchFamily="34" charset="0"/>
                        </a:rPr>
                        <a:t>Page Reads/sec</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tc>
                  <a:txBody>
                    <a:bodyPr/>
                    <a:lstStyle/>
                    <a:p>
                      <a:pPr marL="0" algn="l" rtl="0" eaLnBrk="1" latinLnBrk="0" hangingPunct="1">
                        <a:lnSpc>
                          <a:spcPct val="115000"/>
                        </a:lnSpc>
                        <a:spcAft>
                          <a:spcPts val="0"/>
                        </a:spcAft>
                      </a:pP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extLst>
                  <a:ext uri="{0D108BD9-81ED-4DB2-BD59-A6C34878D82A}">
                    <a16:rowId xmlns:a16="http://schemas.microsoft.com/office/drawing/2014/main" val="10014"/>
                  </a:ext>
                </a:extLst>
              </a:tr>
              <a:tr h="23858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kumimoji="0" lang="de-DE" sz="1200" kern="1200" dirty="0" err="1">
                          <a:solidFill>
                            <a:srgbClr val="C00000"/>
                          </a:solidFill>
                          <a:effectLst/>
                          <a:latin typeface="Arial" panose="020B0604020202020204" pitchFamily="34" charset="0"/>
                          <a:cs typeface="Arial" panose="020B0604020202020204" pitchFamily="34" charset="0"/>
                        </a:rPr>
                        <a:t>SQLServer:Buffer</a:t>
                      </a:r>
                      <a:r>
                        <a:rPr kumimoji="0" lang="de-DE" sz="1200" kern="1200" dirty="0">
                          <a:solidFill>
                            <a:srgbClr val="C00000"/>
                          </a:solidFill>
                          <a:effectLst/>
                          <a:latin typeface="Arial" panose="020B0604020202020204" pitchFamily="34" charset="0"/>
                          <a:cs typeface="Arial" panose="020B0604020202020204" pitchFamily="34" charset="0"/>
                        </a:rPr>
                        <a:t> Manager</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tc>
                  <a:txBody>
                    <a:bodyPr/>
                    <a:lstStyle/>
                    <a:p>
                      <a:pPr marL="0" algn="l" rtl="0" eaLnBrk="1" latinLnBrk="0" hangingPunct="1">
                        <a:lnSpc>
                          <a:spcPct val="115000"/>
                        </a:lnSpc>
                        <a:spcAft>
                          <a:spcPts val="0"/>
                        </a:spcAft>
                      </a:pPr>
                      <a:r>
                        <a:rPr kumimoji="0" lang="de-DE" sz="1200" kern="1200" dirty="0">
                          <a:solidFill>
                            <a:srgbClr val="C00000"/>
                          </a:solidFill>
                          <a:effectLst/>
                          <a:latin typeface="Arial" panose="020B0604020202020204" pitchFamily="34" charset="0"/>
                          <a:cs typeface="Arial" panose="020B0604020202020204" pitchFamily="34" charset="0"/>
                        </a:rPr>
                        <a:t>Checkpoint Pages/sec</a:t>
                      </a: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tc>
                  <a:txBody>
                    <a:bodyPr/>
                    <a:lstStyle/>
                    <a:p>
                      <a:pPr marL="0" algn="l" rtl="0" eaLnBrk="1" latinLnBrk="0" hangingPunct="1">
                        <a:lnSpc>
                          <a:spcPct val="115000"/>
                        </a:lnSpc>
                        <a:spcAft>
                          <a:spcPts val="0"/>
                        </a:spcAft>
                      </a:pPr>
                      <a:endParaRPr kumimoji="0" lang="de-DE" sz="1200" b="0" kern="1200" dirty="0">
                        <a:solidFill>
                          <a:srgbClr val="C00000"/>
                        </a:solidFill>
                        <a:effectLst/>
                        <a:latin typeface="Arial" pitchFamily="34" charset="0"/>
                        <a:ea typeface="+mn-ea"/>
                        <a:cs typeface="Arial" pitchFamily="34" charset="0"/>
                      </a:endParaRPr>
                    </a:p>
                  </a:txBody>
                  <a:tcPr marL="56945" marR="56945" marT="0" marB="0" anchor="ctr"/>
                </a:tc>
                <a:extLst>
                  <a:ext uri="{0D108BD9-81ED-4DB2-BD59-A6C34878D82A}">
                    <a16:rowId xmlns:a16="http://schemas.microsoft.com/office/drawing/2014/main" val="10015"/>
                  </a:ext>
                </a:extLst>
              </a:tr>
              <a:tr h="238580">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SQLServer:Locks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Lock </a:t>
                      </a:r>
                      <a:r>
                        <a:rPr lang="de-DE" sz="1200" dirty="0" err="1">
                          <a:effectLst/>
                          <a:latin typeface="Arial" panose="020B0604020202020204" pitchFamily="34" charset="0"/>
                          <a:cs typeface="Arial" panose="020B0604020202020204" pitchFamily="34" charset="0"/>
                        </a:rPr>
                        <a:t>Requests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en-US" sz="1200" dirty="0">
                          <a:effectLst/>
                          <a:latin typeface="Arial" panose="020B0604020202020204" pitchFamily="34" charset="0"/>
                          <a:cs typeface="Arial" panose="020B0604020202020204" pitchFamily="34" charset="0"/>
                        </a:rPr>
                        <a:t>(Lock Request/sec)/(Batch Requests/sec) &lt; 500</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6"/>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SQLServer:Locks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Lock </a:t>
                      </a:r>
                      <a:r>
                        <a:rPr lang="de-DE" sz="1200" dirty="0" err="1">
                          <a:effectLst/>
                          <a:latin typeface="Arial" panose="020B0604020202020204" pitchFamily="34" charset="0"/>
                          <a:cs typeface="Arial" panose="020B0604020202020204" pitchFamily="34" charset="0"/>
                        </a:rPr>
                        <a:t>Waits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7"/>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SQLServer:Locks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Number</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of</a:t>
                      </a:r>
                      <a:r>
                        <a:rPr lang="de-DE" sz="1200" dirty="0">
                          <a:effectLst/>
                          <a:latin typeface="Arial" panose="020B0604020202020204" pitchFamily="34" charset="0"/>
                          <a:cs typeface="Arial" panose="020B0604020202020204" pitchFamily="34" charset="0"/>
                        </a:rPr>
                        <a:t> Deadlocks/sec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8"/>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SQLServer:SQL</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Statistics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Batch </a:t>
                      </a:r>
                      <a:r>
                        <a:rPr lang="de-DE" sz="1200" dirty="0" err="1">
                          <a:effectLst/>
                          <a:latin typeface="Arial" panose="020B0604020202020204" pitchFamily="34" charset="0"/>
                          <a:cs typeface="Arial" panose="020B0604020202020204" pitchFamily="34" charset="0"/>
                        </a:rPr>
                        <a:t>Requests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19"/>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SQLServer:SQL</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Statistics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SQL </a:t>
                      </a:r>
                      <a:r>
                        <a:rPr lang="de-DE" sz="1200" dirty="0" err="1">
                          <a:effectLst/>
                          <a:latin typeface="Arial" panose="020B0604020202020204" pitchFamily="34" charset="0"/>
                          <a:cs typeface="Arial" panose="020B0604020202020204" pitchFamily="34" charset="0"/>
                        </a:rPr>
                        <a:t>Compilations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en-US" sz="1200" dirty="0">
                          <a:effectLst/>
                          <a:latin typeface="Arial" panose="020B0604020202020204" pitchFamily="34" charset="0"/>
                          <a:cs typeface="Arial" panose="020B0604020202020204" pitchFamily="34" charset="0"/>
                        </a:rPr>
                        <a:t>&lt; 10% of the number of Batch Requests/sec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20"/>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SQLServer:SQL</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Statistics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SQL Re-</a:t>
                      </a:r>
                      <a:r>
                        <a:rPr lang="de-DE" sz="1200" dirty="0" err="1">
                          <a:effectLst/>
                          <a:latin typeface="Arial" panose="020B0604020202020204" pitchFamily="34" charset="0"/>
                          <a:cs typeface="Arial" panose="020B0604020202020204" pitchFamily="34" charset="0"/>
                        </a:rPr>
                        <a:t>Compilations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en-US" sz="1200" dirty="0">
                          <a:effectLst/>
                          <a:latin typeface="Arial" panose="020B0604020202020204" pitchFamily="34" charset="0"/>
                          <a:cs typeface="Arial" panose="020B0604020202020204" pitchFamily="34" charset="0"/>
                        </a:rPr>
                        <a:t>&lt; 1% of the number of Batch Requests/sec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21"/>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a:t>
                      </a:r>
                      <a:r>
                        <a:rPr lang="de-DE" sz="1200" baseline="0" dirty="0" err="1">
                          <a:effectLst/>
                          <a:latin typeface="Arial" panose="020B0604020202020204" pitchFamily="34" charset="0"/>
                          <a:cs typeface="Arial" panose="020B0604020202020204" pitchFamily="34" charset="0"/>
                        </a:rPr>
                        <a:t>General</a:t>
                      </a:r>
                      <a:r>
                        <a:rPr lang="de-DE" sz="1200" baseline="0" dirty="0">
                          <a:effectLst/>
                          <a:latin typeface="Arial" panose="020B0604020202020204" pitchFamily="34" charset="0"/>
                          <a:cs typeface="Arial" panose="020B0604020202020204" pitchFamily="34" charset="0"/>
                        </a:rPr>
                        <a:t> </a:t>
                      </a:r>
                      <a:r>
                        <a:rPr lang="de-DE" sz="1200" baseline="0" dirty="0" err="1">
                          <a:effectLst/>
                          <a:latin typeface="Arial" panose="020B0604020202020204" pitchFamily="34" charset="0"/>
                          <a:cs typeface="Arial" panose="020B0604020202020204" pitchFamily="34" charset="0"/>
                        </a:rPr>
                        <a:t>Statistics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a:effectLst/>
                          <a:latin typeface="Arial" panose="020B0604020202020204" pitchFamily="34" charset="0"/>
                          <a:cs typeface="Arial" panose="020B0604020202020204" pitchFamily="34" charset="0"/>
                        </a:rPr>
                        <a:t>User Connections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22"/>
                  </a:ext>
                </a:extLst>
              </a:tr>
              <a:tr h="238580">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SQLServer:Latches</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r>
                        <a:rPr lang="de-DE" sz="1200" dirty="0" err="1">
                          <a:effectLst/>
                          <a:latin typeface="Arial" panose="020B0604020202020204" pitchFamily="34" charset="0"/>
                          <a:cs typeface="Arial" panose="020B0604020202020204" pitchFamily="34" charset="0"/>
                        </a:rPr>
                        <a:t>Latch</a:t>
                      </a:r>
                      <a:r>
                        <a:rPr lang="de-DE" sz="1200" dirty="0">
                          <a:effectLst/>
                          <a:latin typeface="Arial" panose="020B0604020202020204" pitchFamily="34" charset="0"/>
                          <a:cs typeface="Arial" panose="020B0604020202020204" pitchFamily="34" charset="0"/>
                        </a:rPr>
                        <a:t> </a:t>
                      </a:r>
                      <a:r>
                        <a:rPr lang="de-DE" sz="1200" dirty="0" err="1">
                          <a:effectLst/>
                          <a:latin typeface="Arial" panose="020B0604020202020204" pitchFamily="34" charset="0"/>
                          <a:cs typeface="Arial" panose="020B0604020202020204" pitchFamily="34" charset="0"/>
                        </a:rPr>
                        <a:t>Waits</a:t>
                      </a:r>
                      <a:r>
                        <a:rPr lang="de-DE" sz="1200" dirty="0">
                          <a:effectLst/>
                          <a:latin typeface="Arial" panose="020B0604020202020204" pitchFamily="34" charset="0"/>
                          <a:cs typeface="Arial" panose="020B0604020202020204" pitchFamily="34" charset="0"/>
                        </a:rPr>
                        <a:t>/sec</a:t>
                      </a:r>
                      <a:endParaRPr lang="de-DE" sz="1200" b="0" dirty="0">
                        <a:solidFill>
                          <a:srgbClr val="000000"/>
                        </a:solidFill>
                        <a:effectLst/>
                        <a:latin typeface="Arial" pitchFamily="34" charset="0"/>
                        <a:ea typeface="Calibri"/>
                        <a:cs typeface="Arial" pitchFamily="34" charset="0"/>
                      </a:endParaRPr>
                    </a:p>
                  </a:txBody>
                  <a:tcPr marL="56945" marR="56945" marT="0" marB="0" anchor="ctr"/>
                </a:tc>
                <a:tc>
                  <a:txBody>
                    <a:bodyPr/>
                    <a:lstStyle/>
                    <a:p>
                      <a:pPr algn="l">
                        <a:lnSpc>
                          <a:spcPct val="115000"/>
                        </a:lnSpc>
                        <a:spcAft>
                          <a:spcPts val="0"/>
                        </a:spcAft>
                      </a:pPr>
                      <a:endParaRPr lang="de-DE" sz="1200" b="0" dirty="0">
                        <a:solidFill>
                          <a:srgbClr val="000000"/>
                        </a:solidFill>
                        <a:effectLst/>
                        <a:latin typeface="Arial" pitchFamily="34" charset="0"/>
                        <a:ea typeface="Calibri"/>
                        <a:cs typeface="Arial" pitchFamily="34" charset="0"/>
                      </a:endParaRPr>
                    </a:p>
                  </a:txBody>
                  <a:tcPr marL="56945" marR="56945" marT="0" marB="0" anchor="ct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3524712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dirty="0"/>
              <a:t>Essential SQL Server Performance Counters</a:t>
            </a:r>
          </a:p>
        </p:txBody>
      </p:sp>
      <p:sp>
        <p:nvSpPr>
          <p:cNvPr id="7" name="Content Placeholder 6">
            <a:extLst>
              <a:ext uri="{FF2B5EF4-FFF2-40B4-BE49-F238E27FC236}">
                <a16:creationId xmlns:a16="http://schemas.microsoft.com/office/drawing/2014/main" id="{EE52FDC9-4A2E-4130-B90D-EE0EFFD29F03}"/>
              </a:ext>
            </a:extLst>
          </p:cNvPr>
          <p:cNvSpPr txBox="1">
            <a:spLocks/>
          </p:cNvSpPr>
          <p:nvPr/>
        </p:nvSpPr>
        <p:spPr>
          <a:xfrm>
            <a:off x="8468685" y="3358888"/>
            <a:ext cx="3710429" cy="673649"/>
          </a:xfrm>
          <a:prstGeom prst="rect">
            <a:avLst/>
          </a:prstGeom>
        </p:spPr>
        <p:txBody>
          <a:bodyPr vert="horz" wrap="square" lIns="143560" tIns="89727" rIns="143560" bIns="89727"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Reference:</a:t>
            </a:r>
          </a:p>
          <a:p>
            <a:pPr marL="0" indent="0" defTabSz="915248">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hlinkClick r:id="rId3"/>
              </a:rPr>
              <a:t>Essential Perfmon Counters</a:t>
            </a:r>
            <a:endParaRPr lang="en-US" sz="1400" dirty="0">
              <a:solidFill>
                <a:srgbClr val="FFFFFF"/>
              </a:solidFill>
              <a:latin typeface="Arial" panose="020B0604020202020204" pitchFamily="34" charset="0"/>
              <a:cs typeface="Arial" panose="020B0604020202020204" pitchFamily="34" charset="0"/>
            </a:endParaRPr>
          </a:p>
        </p:txBody>
      </p:sp>
      <p:sp>
        <p:nvSpPr>
          <p:cNvPr id="8" name="Inhaltsplatzhalter 6">
            <a:extLst>
              <a:ext uri="{FF2B5EF4-FFF2-40B4-BE49-F238E27FC236}">
                <a16:creationId xmlns:a16="http://schemas.microsoft.com/office/drawing/2014/main" id="{DE92A3E5-D0FD-4648-900B-B2466690BE0D}"/>
              </a:ext>
            </a:extLst>
          </p:cNvPr>
          <p:cNvSpPr>
            <a:spLocks noGrp="1"/>
          </p:cNvSpPr>
          <p:nvPr>
            <p:ph sz="quarter" idx="1"/>
          </p:nvPr>
        </p:nvSpPr>
        <p:spPr>
          <a:xfrm>
            <a:off x="441717" y="1299920"/>
            <a:ext cx="3533742" cy="4947239"/>
          </a:xfrm>
          <a:prstGeom prst="rect">
            <a:avLst/>
          </a:prstGeom>
        </p:spPr>
        <p:txBody>
          <a:bodyPr>
            <a:noAutofit/>
          </a:bodyPr>
          <a:lstStyle/>
          <a:p>
            <a:pPr marL="0" indent="0">
              <a:spcAft>
                <a:spcPts val="300"/>
              </a:spcAft>
              <a:buNone/>
            </a:pPr>
            <a:r>
              <a:rPr lang="en-US" sz="1800" b="1" dirty="0"/>
              <a:t>CPU Usage</a:t>
            </a:r>
          </a:p>
          <a:p>
            <a:pPr marL="0" indent="0">
              <a:spcAft>
                <a:spcPts val="300"/>
              </a:spcAft>
              <a:buNone/>
            </a:pPr>
            <a:r>
              <a:rPr lang="en-US" sz="1600" dirty="0"/>
              <a:t>Processor</a:t>
            </a:r>
          </a:p>
          <a:p>
            <a:pPr marL="274631" lvl="1" indent="0">
              <a:spcAft>
                <a:spcPts val="300"/>
              </a:spcAft>
              <a:buNone/>
            </a:pPr>
            <a:r>
              <a:rPr lang="en-US" sz="1400" dirty="0"/>
              <a:t>%Processor Time</a:t>
            </a:r>
          </a:p>
          <a:p>
            <a:pPr marL="274631" lvl="1" indent="0">
              <a:spcAft>
                <a:spcPts val="300"/>
              </a:spcAft>
              <a:buNone/>
            </a:pPr>
            <a:r>
              <a:rPr lang="en-US" sz="1400" dirty="0"/>
              <a:t>%Privileged Time</a:t>
            </a:r>
          </a:p>
          <a:p>
            <a:pPr marL="0" indent="0">
              <a:spcAft>
                <a:spcPts val="300"/>
              </a:spcAft>
              <a:buNone/>
            </a:pPr>
            <a:r>
              <a:rPr lang="en-US" sz="1600" dirty="0"/>
              <a:t>Process (sqlservr.exe)</a:t>
            </a:r>
          </a:p>
          <a:p>
            <a:pPr marL="274631" lvl="1" indent="0">
              <a:spcAft>
                <a:spcPts val="300"/>
              </a:spcAft>
              <a:buNone/>
            </a:pPr>
            <a:r>
              <a:rPr lang="en-US" sz="1400" dirty="0"/>
              <a:t>%Processor Time</a:t>
            </a:r>
          </a:p>
          <a:p>
            <a:pPr marL="274631" lvl="1" indent="0">
              <a:spcAft>
                <a:spcPts val="300"/>
              </a:spcAft>
              <a:buNone/>
            </a:pPr>
            <a:r>
              <a:rPr lang="en-US" sz="1400" dirty="0"/>
              <a:t>%Privileged Time</a:t>
            </a:r>
          </a:p>
          <a:p>
            <a:pPr>
              <a:spcAft>
                <a:spcPts val="300"/>
              </a:spcAft>
            </a:pPr>
            <a:endParaRPr lang="en-US" sz="1600" dirty="0"/>
          </a:p>
          <a:p>
            <a:pPr marL="0" indent="0">
              <a:spcAft>
                <a:spcPts val="300"/>
              </a:spcAft>
              <a:buNone/>
            </a:pPr>
            <a:r>
              <a:rPr lang="en-US" sz="1800" b="1" dirty="0"/>
              <a:t>Memory Usage</a:t>
            </a:r>
          </a:p>
          <a:p>
            <a:pPr marL="0" indent="0">
              <a:spcAft>
                <a:spcPts val="300"/>
              </a:spcAft>
              <a:buNone/>
            </a:pPr>
            <a:r>
              <a:rPr lang="de-DE" sz="1600" dirty="0"/>
              <a:t>Memory </a:t>
            </a:r>
          </a:p>
          <a:p>
            <a:pPr marL="274631" lvl="1" indent="0">
              <a:spcAft>
                <a:spcPts val="300"/>
              </a:spcAft>
              <a:buNone/>
            </a:pPr>
            <a:r>
              <a:rPr lang="de-DE" sz="1400" dirty="0" err="1"/>
              <a:t>Available</a:t>
            </a:r>
            <a:r>
              <a:rPr lang="de-DE" sz="1400" dirty="0"/>
              <a:t> Mbytes</a:t>
            </a:r>
          </a:p>
          <a:p>
            <a:pPr marL="0" indent="0">
              <a:spcAft>
                <a:spcPts val="300"/>
              </a:spcAft>
              <a:buNone/>
            </a:pPr>
            <a:r>
              <a:rPr lang="de-DE" sz="1600" dirty="0"/>
              <a:t>SQL </a:t>
            </a:r>
            <a:r>
              <a:rPr lang="de-DE" sz="1600" dirty="0" err="1"/>
              <a:t>Server:Buffer</a:t>
            </a:r>
            <a:r>
              <a:rPr lang="de-DE" sz="1600" dirty="0"/>
              <a:t> Manager </a:t>
            </a:r>
          </a:p>
          <a:p>
            <a:pPr marL="274631" lvl="1" indent="0">
              <a:spcAft>
                <a:spcPts val="300"/>
              </a:spcAft>
              <a:buNone/>
            </a:pPr>
            <a:r>
              <a:rPr lang="de-DE" sz="1400" dirty="0" err="1"/>
              <a:t>Lazy</a:t>
            </a:r>
            <a:r>
              <a:rPr lang="de-DE" sz="1400" dirty="0"/>
              <a:t> </a:t>
            </a:r>
            <a:r>
              <a:rPr lang="de-DE" sz="1400" dirty="0" err="1"/>
              <a:t>writes</a:t>
            </a:r>
            <a:r>
              <a:rPr lang="de-DE" sz="1400" dirty="0"/>
              <a:t>/sec</a:t>
            </a:r>
          </a:p>
          <a:p>
            <a:pPr marL="274631" lvl="1" indent="0">
              <a:spcAft>
                <a:spcPts val="300"/>
              </a:spcAft>
              <a:buNone/>
            </a:pPr>
            <a:r>
              <a:rPr lang="de-DE" sz="1400" dirty="0"/>
              <a:t>Page </a:t>
            </a:r>
            <a:r>
              <a:rPr lang="de-DE" sz="1400" dirty="0" err="1"/>
              <a:t>life</a:t>
            </a:r>
            <a:r>
              <a:rPr lang="de-DE" sz="1400" dirty="0"/>
              <a:t> </a:t>
            </a:r>
            <a:r>
              <a:rPr lang="de-DE" sz="1400" dirty="0" err="1"/>
              <a:t>expectancy</a:t>
            </a:r>
            <a:endParaRPr lang="de-DE" sz="1400" dirty="0"/>
          </a:p>
          <a:p>
            <a:pPr marL="274631" lvl="1" indent="0">
              <a:spcAft>
                <a:spcPts val="300"/>
              </a:spcAft>
              <a:buNone/>
            </a:pPr>
            <a:r>
              <a:rPr lang="de-DE" sz="1400" dirty="0"/>
              <a:t>Page </a:t>
            </a:r>
            <a:r>
              <a:rPr lang="de-DE" sz="1400" dirty="0" err="1"/>
              <a:t>reads</a:t>
            </a:r>
            <a:r>
              <a:rPr lang="de-DE" sz="1400" dirty="0"/>
              <a:t>/sec</a:t>
            </a:r>
          </a:p>
          <a:p>
            <a:pPr marL="274631" lvl="1" indent="0">
              <a:spcAft>
                <a:spcPts val="300"/>
              </a:spcAft>
              <a:buNone/>
            </a:pPr>
            <a:r>
              <a:rPr lang="de-DE" sz="1400" dirty="0"/>
              <a:t>Page </a:t>
            </a:r>
            <a:r>
              <a:rPr lang="de-DE" sz="1400" dirty="0" err="1"/>
              <a:t>writes</a:t>
            </a:r>
            <a:r>
              <a:rPr lang="de-DE" sz="1400" dirty="0"/>
              <a:t>/sec</a:t>
            </a:r>
          </a:p>
          <a:p>
            <a:pPr marL="0" indent="0">
              <a:spcAft>
                <a:spcPts val="300"/>
              </a:spcAft>
              <a:buNone/>
            </a:pPr>
            <a:r>
              <a:rPr lang="de-DE" sz="1600" dirty="0"/>
              <a:t>SQL </a:t>
            </a:r>
            <a:r>
              <a:rPr lang="de-DE" sz="1600" dirty="0" err="1"/>
              <a:t>Server:Memory</a:t>
            </a:r>
            <a:r>
              <a:rPr lang="de-DE" sz="1600" dirty="0"/>
              <a:t> Manager </a:t>
            </a:r>
          </a:p>
          <a:p>
            <a:pPr marL="274631" lvl="1" indent="0">
              <a:spcAft>
                <a:spcPts val="300"/>
              </a:spcAft>
              <a:buNone/>
            </a:pPr>
            <a:r>
              <a:rPr lang="de-DE" sz="1400" dirty="0"/>
              <a:t>Total Server Memory (KB)</a:t>
            </a:r>
          </a:p>
          <a:p>
            <a:pPr marL="274631" lvl="1" indent="0">
              <a:spcAft>
                <a:spcPts val="300"/>
              </a:spcAft>
              <a:buNone/>
            </a:pPr>
            <a:r>
              <a:rPr lang="de-DE" sz="1400" dirty="0"/>
              <a:t>Target Server Memory (KB)</a:t>
            </a:r>
          </a:p>
        </p:txBody>
      </p:sp>
      <p:sp>
        <p:nvSpPr>
          <p:cNvPr id="9" name="Inhaltsplatzhalter 8">
            <a:extLst>
              <a:ext uri="{FF2B5EF4-FFF2-40B4-BE49-F238E27FC236}">
                <a16:creationId xmlns:a16="http://schemas.microsoft.com/office/drawing/2014/main" id="{7C38013E-8021-4075-9D66-7016892892A5}"/>
              </a:ext>
            </a:extLst>
          </p:cNvPr>
          <p:cNvSpPr txBox="1">
            <a:spLocks/>
          </p:cNvSpPr>
          <p:nvPr/>
        </p:nvSpPr>
        <p:spPr>
          <a:xfrm>
            <a:off x="4452515" y="1300387"/>
            <a:ext cx="3534184" cy="4947239"/>
          </a:xfrm>
          <a:prstGeom prst="rect">
            <a:avLst/>
          </a:prstGeom>
        </p:spPr>
        <p:txBody>
          <a:bodyPr vert="horz">
            <a:normAutofit/>
          </a:bodyPr>
          <a:lstStyle>
            <a:lvl1pPr marL="274631" indent="-274631" algn="l" rtl="0" eaLnBrk="1" latinLnBrk="0" hangingPunct="1">
              <a:spcBef>
                <a:spcPts val="0"/>
              </a:spcBef>
              <a:spcAft>
                <a:spcPts val="294"/>
              </a:spcAft>
              <a:buClr>
                <a:schemeClr val="accent1"/>
              </a:buClr>
              <a:buSzPct val="76000"/>
              <a:buFont typeface="Wingdings 3"/>
              <a:buChar char=""/>
              <a:defRPr kumimoji="0" sz="2000" kern="1200">
                <a:solidFill>
                  <a:schemeClr val="tx1"/>
                </a:solidFill>
                <a:latin typeface="Arial" pitchFamily="34" charset="0"/>
                <a:ea typeface="+mn-ea"/>
                <a:cs typeface="Arial" pitchFamily="34" charset="0"/>
              </a:defRPr>
            </a:lvl1pPr>
            <a:lvl2pPr marL="549262" indent="-274631" algn="l" rtl="0" eaLnBrk="1" latinLnBrk="0" hangingPunct="1">
              <a:spcBef>
                <a:spcPts val="0"/>
              </a:spcBef>
              <a:spcAft>
                <a:spcPts val="294"/>
              </a:spcAft>
              <a:buClr>
                <a:schemeClr val="accent2"/>
              </a:buClr>
              <a:buSzPct val="76000"/>
              <a:buFont typeface="Wingdings 3"/>
              <a:buChar char=""/>
              <a:defRPr kumimoji="0" sz="1800" kern="1200" baseline="0">
                <a:solidFill>
                  <a:schemeClr val="tx2"/>
                </a:solidFill>
                <a:latin typeface="Arial" pitchFamily="34" charset="0"/>
                <a:ea typeface="+mn-ea"/>
                <a:cs typeface="Arial" pitchFamily="34" charset="0"/>
              </a:defRPr>
            </a:lvl2pPr>
            <a:lvl3pPr marL="823893" indent="-228859" algn="l" rtl="0" eaLnBrk="1" latinLnBrk="0" hangingPunct="1">
              <a:spcBef>
                <a:spcPts val="0"/>
              </a:spcBef>
              <a:spcAft>
                <a:spcPts val="294"/>
              </a:spcAft>
              <a:buClr>
                <a:schemeClr val="bg1">
                  <a:shade val="50000"/>
                </a:schemeClr>
              </a:buClr>
              <a:buSzPct val="76000"/>
              <a:buFont typeface="Wingdings 3"/>
              <a:buChar char=""/>
              <a:defRPr kumimoji="0" sz="1600" kern="1200">
                <a:solidFill>
                  <a:schemeClr val="tx1"/>
                </a:solidFill>
                <a:latin typeface="Arial" pitchFamily="34" charset="0"/>
                <a:ea typeface="+mn-ea"/>
                <a:cs typeface="Arial" pitchFamily="34" charset="0"/>
              </a:defRPr>
            </a:lvl3pPr>
            <a:lvl4pPr marL="1098524" indent="-228859" algn="l" rtl="0" eaLnBrk="1" latinLnBrk="0" hangingPunct="1">
              <a:spcBef>
                <a:spcPts val="0"/>
              </a:spcBef>
              <a:spcAft>
                <a:spcPts val="294"/>
              </a:spcAft>
              <a:buClr>
                <a:schemeClr val="accent2">
                  <a:shade val="75000"/>
                </a:schemeClr>
              </a:buClr>
              <a:buSzPct val="70000"/>
              <a:buFont typeface="Wingdings"/>
              <a:buChar char=""/>
              <a:defRPr kumimoji="0" sz="1400" kern="1200">
                <a:solidFill>
                  <a:schemeClr val="tx1"/>
                </a:solidFill>
                <a:latin typeface="Arial" pitchFamily="34" charset="0"/>
                <a:ea typeface="+mn-ea"/>
                <a:cs typeface="Arial" pitchFamily="34" charset="0"/>
              </a:defRPr>
            </a:lvl4pPr>
            <a:lvl5pPr marL="1373155" indent="-228859" algn="l" rtl="0" eaLnBrk="1" latinLnBrk="0" hangingPunct="1">
              <a:spcBef>
                <a:spcPts val="0"/>
              </a:spcBef>
              <a:spcAft>
                <a:spcPts val="294"/>
              </a:spcAft>
              <a:buClr>
                <a:schemeClr val="accent2"/>
              </a:buClr>
              <a:buSzPct val="70000"/>
              <a:buFont typeface="Wingdings"/>
              <a:buChar char=""/>
              <a:defRPr kumimoji="0" sz="1400" kern="1200">
                <a:solidFill>
                  <a:schemeClr val="tx1"/>
                </a:solidFill>
                <a:latin typeface="Arial" pitchFamily="34" charset="0"/>
                <a:ea typeface="+mn-ea"/>
                <a:cs typeface="Arial" pitchFamily="34" charset="0"/>
              </a:defRPr>
            </a:lvl5pPr>
            <a:lvl6pPr marL="1647786" indent="-183087" algn="l" rtl="0" eaLnBrk="1" latinLnBrk="0" hangingPunct="1">
              <a:spcBef>
                <a:spcPts val="300"/>
              </a:spcBef>
              <a:buClr>
                <a:srgbClr val="9FB8CD">
                  <a:shade val="75000"/>
                </a:srgbClr>
              </a:buClr>
              <a:buSzPct val="75000"/>
              <a:buFont typeface="Wingdings 3"/>
              <a:buChar char=""/>
              <a:defRPr kumimoji="0" lang="en-US" sz="1602" kern="1200" smtClean="0">
                <a:solidFill>
                  <a:schemeClr val="tx1"/>
                </a:solidFill>
                <a:latin typeface="+mn-lt"/>
                <a:ea typeface="+mn-ea"/>
                <a:cs typeface="+mn-cs"/>
              </a:defRPr>
            </a:lvl6pPr>
            <a:lvl7pPr marL="1830873" indent="-183087" algn="l" rtl="0" eaLnBrk="1" latinLnBrk="0" hangingPunct="1">
              <a:spcBef>
                <a:spcPts val="300"/>
              </a:spcBef>
              <a:buClr>
                <a:srgbClr val="727CA3">
                  <a:shade val="75000"/>
                </a:srgbClr>
              </a:buClr>
              <a:buSzPct val="75000"/>
              <a:buFont typeface="Wingdings 3"/>
              <a:buChar char=""/>
              <a:defRPr kumimoji="0" lang="en-US" sz="1402" kern="1200" smtClean="0">
                <a:solidFill>
                  <a:schemeClr val="tx1"/>
                </a:solidFill>
                <a:latin typeface="+mn-lt"/>
                <a:ea typeface="+mn-ea"/>
                <a:cs typeface="+mn-cs"/>
              </a:defRPr>
            </a:lvl7pPr>
            <a:lvl8pPr marL="2013960" indent="-183087" algn="l" rtl="0" eaLnBrk="1" latinLnBrk="0" hangingPunct="1">
              <a:spcBef>
                <a:spcPts val="300"/>
              </a:spcBef>
              <a:buClr>
                <a:prstClr val="white">
                  <a:shade val="50000"/>
                </a:prstClr>
              </a:buClr>
              <a:buSzPct val="75000"/>
              <a:buFont typeface="Wingdings 3"/>
              <a:buChar char=""/>
              <a:defRPr kumimoji="0" lang="en-US" sz="1402" kern="1200" smtClean="0">
                <a:solidFill>
                  <a:schemeClr val="tx1"/>
                </a:solidFill>
                <a:latin typeface="+mn-lt"/>
                <a:ea typeface="+mn-ea"/>
                <a:cs typeface="+mn-cs"/>
              </a:defRPr>
            </a:lvl8pPr>
            <a:lvl9pPr marL="2197049" indent="-183087" algn="l" rtl="0" eaLnBrk="1" latinLnBrk="0" hangingPunct="1">
              <a:spcBef>
                <a:spcPts val="300"/>
              </a:spcBef>
              <a:buClr>
                <a:srgbClr val="9FB8CD"/>
              </a:buClr>
              <a:buSzPct val="75000"/>
              <a:buFont typeface="Wingdings 3"/>
              <a:buChar char=""/>
              <a:defRPr kumimoji="0" lang="en-US" sz="1201" kern="1200" smtClean="0">
                <a:solidFill>
                  <a:schemeClr val="tx1"/>
                </a:solidFill>
                <a:latin typeface="+mn-lt"/>
                <a:ea typeface="+mn-ea"/>
                <a:cs typeface="+mn-cs"/>
              </a:defRPr>
            </a:lvl9pPr>
          </a:lstStyle>
          <a:p>
            <a:pPr marL="0" indent="0" fontAlgn="auto">
              <a:spcAft>
                <a:spcPts val="300"/>
              </a:spcAft>
              <a:buFont typeface="Wingdings 3"/>
              <a:buNone/>
            </a:pPr>
            <a:r>
              <a:rPr lang="de-DE" sz="1800" b="1" dirty="0"/>
              <a:t>Disk </a:t>
            </a:r>
            <a:r>
              <a:rPr lang="de-DE" sz="1800" b="1" dirty="0" err="1"/>
              <a:t>Usage</a:t>
            </a:r>
            <a:endParaRPr lang="de-DE" sz="1800" b="1" dirty="0"/>
          </a:p>
          <a:p>
            <a:pPr marL="0" indent="0" fontAlgn="auto">
              <a:spcAft>
                <a:spcPts val="300"/>
              </a:spcAft>
              <a:buFont typeface="Wingdings 3"/>
              <a:buNone/>
            </a:pPr>
            <a:r>
              <a:rPr lang="de-DE" sz="1600" dirty="0" err="1"/>
              <a:t>Physical</a:t>
            </a:r>
            <a:r>
              <a:rPr lang="de-DE" sz="1600" dirty="0"/>
              <a:t> Disk </a:t>
            </a:r>
          </a:p>
          <a:p>
            <a:pPr marL="274631" lvl="1" indent="0" fontAlgn="auto">
              <a:spcAft>
                <a:spcPts val="300"/>
              </a:spcAft>
              <a:buFont typeface="Wingdings 3"/>
              <a:buNone/>
            </a:pPr>
            <a:r>
              <a:rPr lang="de-DE" sz="1400" dirty="0" err="1"/>
              <a:t>Avg</a:t>
            </a:r>
            <a:r>
              <a:rPr lang="de-DE" sz="1400" dirty="0"/>
              <a:t>. Disk sec/Read</a:t>
            </a:r>
          </a:p>
          <a:p>
            <a:pPr marL="274631" lvl="1" indent="0" fontAlgn="auto">
              <a:spcAft>
                <a:spcPts val="300"/>
              </a:spcAft>
              <a:buFont typeface="Wingdings 3"/>
              <a:buNone/>
            </a:pPr>
            <a:r>
              <a:rPr lang="de-DE" sz="1400" dirty="0" err="1"/>
              <a:t>Avg</a:t>
            </a:r>
            <a:r>
              <a:rPr lang="de-DE" sz="1400" dirty="0"/>
              <a:t>. Disk Bytes/Read</a:t>
            </a:r>
          </a:p>
          <a:p>
            <a:pPr marL="274631" lvl="1" indent="0" fontAlgn="auto">
              <a:spcAft>
                <a:spcPts val="300"/>
              </a:spcAft>
              <a:buFont typeface="Wingdings 3"/>
              <a:buNone/>
            </a:pPr>
            <a:r>
              <a:rPr lang="de-DE" sz="1400" dirty="0" err="1"/>
              <a:t>Avg</a:t>
            </a:r>
            <a:r>
              <a:rPr lang="de-DE" sz="1400" dirty="0"/>
              <a:t>. Disk sec/Write</a:t>
            </a:r>
          </a:p>
          <a:p>
            <a:pPr marL="274631" lvl="1" indent="0" fontAlgn="auto">
              <a:spcAft>
                <a:spcPts val="300"/>
              </a:spcAft>
              <a:buFont typeface="Wingdings 3"/>
              <a:buNone/>
            </a:pPr>
            <a:r>
              <a:rPr lang="de-DE" sz="1400" dirty="0" err="1"/>
              <a:t>Avg</a:t>
            </a:r>
            <a:r>
              <a:rPr lang="de-DE" sz="1400" dirty="0"/>
              <a:t>. Disk Bytes/Write</a:t>
            </a:r>
          </a:p>
          <a:p>
            <a:pPr marL="0" indent="0" fontAlgn="auto">
              <a:spcAft>
                <a:spcPts val="300"/>
              </a:spcAft>
              <a:buFont typeface="Wingdings 3"/>
              <a:buNone/>
            </a:pPr>
            <a:r>
              <a:rPr lang="de-DE" sz="1600" dirty="0" err="1"/>
              <a:t>Paging</a:t>
            </a:r>
            <a:r>
              <a:rPr lang="de-DE" sz="1600" dirty="0"/>
              <a:t> File </a:t>
            </a:r>
          </a:p>
          <a:p>
            <a:pPr marL="274631" lvl="1" indent="0" fontAlgn="auto">
              <a:spcAft>
                <a:spcPts val="300"/>
              </a:spcAft>
              <a:buFont typeface="Wingdings 3"/>
              <a:buNone/>
            </a:pPr>
            <a:r>
              <a:rPr lang="de-DE" sz="1400" dirty="0"/>
              <a:t>%</a:t>
            </a:r>
            <a:r>
              <a:rPr lang="de-DE" sz="1400" dirty="0" err="1"/>
              <a:t>Usage</a:t>
            </a:r>
            <a:endParaRPr lang="de-DE" sz="1400" dirty="0"/>
          </a:p>
          <a:p>
            <a:pPr marL="0" indent="0" fontAlgn="auto">
              <a:spcAft>
                <a:spcPts val="300"/>
              </a:spcAft>
              <a:buFont typeface="Wingdings 3"/>
              <a:buNone/>
            </a:pPr>
            <a:r>
              <a:rPr lang="de-DE" sz="1600" dirty="0"/>
              <a:t>SQL </a:t>
            </a:r>
            <a:r>
              <a:rPr lang="de-DE" sz="1600" dirty="0" err="1"/>
              <a:t>Server:Access</a:t>
            </a:r>
            <a:r>
              <a:rPr lang="de-DE" sz="1600" dirty="0"/>
              <a:t> Methods </a:t>
            </a:r>
          </a:p>
          <a:p>
            <a:pPr marL="274631" lvl="1" indent="0" fontAlgn="auto">
              <a:spcAft>
                <a:spcPts val="300"/>
              </a:spcAft>
              <a:buFont typeface="Wingdings 3"/>
              <a:buNone/>
            </a:pPr>
            <a:r>
              <a:rPr lang="de-DE" sz="1400" dirty="0" err="1"/>
              <a:t>Forwarded</a:t>
            </a:r>
            <a:r>
              <a:rPr lang="de-DE" sz="1400" dirty="0"/>
              <a:t> Records/sec</a:t>
            </a:r>
          </a:p>
          <a:p>
            <a:pPr marL="274631" lvl="1" indent="0" fontAlgn="auto">
              <a:spcAft>
                <a:spcPts val="300"/>
              </a:spcAft>
              <a:buFont typeface="Wingdings 3"/>
              <a:buNone/>
            </a:pPr>
            <a:r>
              <a:rPr lang="de-DE" sz="1400" dirty="0" err="1"/>
              <a:t>Full</a:t>
            </a:r>
            <a:r>
              <a:rPr lang="de-DE" sz="1400" dirty="0"/>
              <a:t> Scans/sec</a:t>
            </a:r>
          </a:p>
          <a:p>
            <a:pPr marL="274631" lvl="1" indent="0" fontAlgn="auto">
              <a:spcAft>
                <a:spcPts val="300"/>
              </a:spcAft>
              <a:buFont typeface="Wingdings 3"/>
              <a:buNone/>
            </a:pPr>
            <a:r>
              <a:rPr lang="de-DE" sz="1400" dirty="0"/>
              <a:t>Index </a:t>
            </a:r>
            <a:r>
              <a:rPr lang="de-DE" sz="1400" dirty="0" err="1"/>
              <a:t>Searches</a:t>
            </a:r>
            <a:r>
              <a:rPr lang="de-DE" sz="1400" dirty="0"/>
              <a:t>/sec</a:t>
            </a:r>
          </a:p>
        </p:txBody>
      </p:sp>
    </p:spTree>
    <p:extLst>
      <p:ext uri="{BB962C8B-B14F-4D97-AF65-F5344CB8AC3E}">
        <p14:creationId xmlns:p14="http://schemas.microsoft.com/office/powerpoint/2010/main" val="10485486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a:t>PAL Tool</a:t>
            </a:r>
          </a:p>
        </p:txBody>
      </p:sp>
      <p:sp>
        <p:nvSpPr>
          <p:cNvPr id="10" name="Content Placeholder 6">
            <a:extLst>
              <a:ext uri="{FF2B5EF4-FFF2-40B4-BE49-F238E27FC236}">
                <a16:creationId xmlns:a16="http://schemas.microsoft.com/office/drawing/2014/main" id="{577E2AD1-7E7C-4BF9-B763-5626D989FA19}"/>
              </a:ext>
            </a:extLst>
          </p:cNvPr>
          <p:cNvSpPr txBox="1">
            <a:spLocks/>
          </p:cNvSpPr>
          <p:nvPr/>
        </p:nvSpPr>
        <p:spPr>
          <a:xfrm>
            <a:off x="8476894" y="3755630"/>
            <a:ext cx="3715106" cy="661048"/>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de-DE" sz="1571" dirty="0">
                <a:solidFill>
                  <a:prstClr val="white"/>
                </a:solidFill>
                <a:latin typeface="Arial" panose="020B0604020202020204" pitchFamily="34" charset="0"/>
                <a:cs typeface="Arial" panose="020B0604020202020204" pitchFamily="34" charset="0"/>
              </a:rPr>
              <a:t>Reference:</a:t>
            </a:r>
          </a:p>
          <a:p>
            <a:pPr marL="0" indent="0" defTabSz="915248">
              <a:lnSpc>
                <a:spcPct val="100000"/>
              </a:lnSpc>
              <a:spcBef>
                <a:spcPts val="0"/>
              </a:spcBef>
              <a:buNone/>
            </a:pPr>
            <a:r>
              <a:rPr lang="en-US" sz="1571" dirty="0">
                <a:gradFill>
                  <a:gsLst>
                    <a:gs pos="1250">
                      <a:prstClr val="black"/>
                    </a:gs>
                    <a:gs pos="100000">
                      <a:prstClr val="black"/>
                    </a:gs>
                  </a:gsLst>
                  <a:lin ang="5400000" scaled="0"/>
                </a:gradFill>
                <a:latin typeface="Arial" panose="020B0604020202020204" pitchFamily="34" charset="0"/>
                <a:cs typeface="Arial" panose="020B0604020202020204" pitchFamily="34" charset="0"/>
                <a:hlinkClick r:id="rId3"/>
              </a:rPr>
              <a:t>Free Tools for the DBA: PAL Tool</a:t>
            </a:r>
            <a:endParaRPr lang="de-DE" sz="1571" dirty="0">
              <a:solidFill>
                <a:prstClr val="white"/>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F6BE5D17-1716-413F-B857-412FD4B4FB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000" y="1080000"/>
            <a:ext cx="6294120" cy="5349240"/>
          </a:xfrm>
          <a:prstGeom prst="rect">
            <a:avLst/>
          </a:prstGeom>
          <a:ln w="19050">
            <a:solidFill>
              <a:schemeClr val="bg1">
                <a:lumMod val="65000"/>
              </a:schemeClr>
            </a:solidFill>
          </a:ln>
        </p:spPr>
      </p:pic>
    </p:spTree>
    <p:extLst>
      <p:ext uri="{BB962C8B-B14F-4D97-AF65-F5344CB8AC3E}">
        <p14:creationId xmlns:p14="http://schemas.microsoft.com/office/powerpoint/2010/main" val="19806157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A9813-22F3-4AF5-BF5E-CD04CD1FCD45}"/>
              </a:ext>
            </a:extLst>
          </p:cNvPr>
          <p:cNvSpPr>
            <a:spLocks noGrp="1"/>
          </p:cNvSpPr>
          <p:nvPr>
            <p:ph type="title"/>
          </p:nvPr>
        </p:nvSpPr>
        <p:spPr/>
        <p:txBody>
          <a:bodyPr/>
          <a:lstStyle/>
          <a:p>
            <a:r>
              <a:rPr lang="en-US" dirty="0"/>
              <a:t>SQL Server Waits</a:t>
            </a:r>
            <a:endParaRPr lang="de-DE" dirty="0"/>
          </a:p>
        </p:txBody>
      </p:sp>
      <p:sp>
        <p:nvSpPr>
          <p:cNvPr id="3" name="Content Placeholder 2">
            <a:extLst>
              <a:ext uri="{FF2B5EF4-FFF2-40B4-BE49-F238E27FC236}">
                <a16:creationId xmlns:a16="http://schemas.microsoft.com/office/drawing/2014/main" id="{13C7DB06-D516-4FC3-9FD5-4532DE26B2E4}"/>
              </a:ext>
            </a:extLst>
          </p:cNvPr>
          <p:cNvSpPr>
            <a:spLocks noGrp="1"/>
          </p:cNvSpPr>
          <p:nvPr>
            <p:ph sz="quarter" idx="1"/>
          </p:nvPr>
        </p:nvSpPr>
        <p:spPr/>
        <p:txBody>
          <a:bodyPr>
            <a:normAutofit fontScale="92500" lnSpcReduction="20000"/>
          </a:bodyPr>
          <a:lstStyle/>
          <a:p>
            <a:pPr marL="0" indent="0">
              <a:lnSpc>
                <a:spcPct val="120000"/>
              </a:lnSpc>
              <a:spcAft>
                <a:spcPts val="1178"/>
              </a:spcAft>
              <a:buNone/>
            </a:pPr>
            <a:r>
              <a:rPr lang="en-US" sz="1865" dirty="0"/>
              <a:t>Three categories of waits that could affect any given request:</a:t>
            </a:r>
          </a:p>
          <a:p>
            <a:pPr>
              <a:lnSpc>
                <a:spcPct val="110000"/>
              </a:lnSpc>
            </a:pPr>
            <a:r>
              <a:rPr lang="en-US" sz="1865" b="1" dirty="0"/>
              <a:t>Resource waits</a:t>
            </a:r>
          </a:p>
          <a:p>
            <a:pPr lvl="1">
              <a:lnSpc>
                <a:spcPct val="110000"/>
              </a:lnSpc>
            </a:pPr>
            <a:r>
              <a:rPr lang="en-US" sz="1669" dirty="0"/>
              <a:t>are caused by a particular resource, perhaps a specific lock that is unavailable when the requested is submitted.</a:t>
            </a:r>
          </a:p>
          <a:p>
            <a:pPr lvl="1">
              <a:lnSpc>
                <a:spcPct val="110000"/>
              </a:lnSpc>
            </a:pPr>
            <a:r>
              <a:rPr lang="en-US" sz="1669" dirty="0"/>
              <a:t>are the ones you should focus on for troubleshooting the large majority of performance issues. </a:t>
            </a:r>
          </a:p>
          <a:p>
            <a:pPr>
              <a:lnSpc>
                <a:spcPct val="110000"/>
              </a:lnSpc>
            </a:pPr>
            <a:endParaRPr lang="en-US" sz="1865" b="1" dirty="0"/>
          </a:p>
          <a:p>
            <a:pPr>
              <a:lnSpc>
                <a:spcPct val="110000"/>
              </a:lnSpc>
            </a:pPr>
            <a:r>
              <a:rPr lang="en-US" sz="1865" b="1" dirty="0"/>
              <a:t>External waits</a:t>
            </a:r>
          </a:p>
          <a:p>
            <a:pPr lvl="1">
              <a:lnSpc>
                <a:spcPct val="110000"/>
              </a:lnSpc>
            </a:pPr>
            <a:r>
              <a:rPr lang="en-US" sz="1669" dirty="0"/>
              <a:t>occur when SQL Server worker thread is waiting on an external process, such as extended stored procedure to be completed.</a:t>
            </a:r>
          </a:p>
          <a:p>
            <a:pPr lvl="1">
              <a:lnSpc>
                <a:spcPct val="110000"/>
              </a:lnSpc>
            </a:pPr>
            <a:r>
              <a:rPr lang="en-US" sz="1669" dirty="0"/>
              <a:t>does not necessarily mean that the connection is idle; rather it might mean that SQL Server is executing an external code which it cannot control. Finally the queue waits occur if a worker thread is idle and is waiting for work to be assigned to it. </a:t>
            </a:r>
          </a:p>
          <a:p>
            <a:pPr>
              <a:lnSpc>
                <a:spcPct val="110000"/>
              </a:lnSpc>
            </a:pPr>
            <a:endParaRPr lang="en-US" sz="1865" b="1" dirty="0"/>
          </a:p>
          <a:p>
            <a:pPr>
              <a:lnSpc>
                <a:spcPct val="110000"/>
              </a:lnSpc>
            </a:pPr>
            <a:r>
              <a:rPr lang="en-US" sz="1865" b="1" dirty="0"/>
              <a:t>Queue waits</a:t>
            </a:r>
          </a:p>
          <a:p>
            <a:pPr lvl="1">
              <a:lnSpc>
                <a:spcPct val="110000"/>
              </a:lnSpc>
            </a:pPr>
            <a:r>
              <a:rPr lang="en-US" sz="1669" dirty="0"/>
              <a:t>normally apply to internal background tasks, such as ghost cleanup, which physically removes records that have been previously deleted.</a:t>
            </a:r>
          </a:p>
          <a:p>
            <a:pPr lvl="1">
              <a:lnSpc>
                <a:spcPct val="110000"/>
              </a:lnSpc>
            </a:pPr>
            <a:r>
              <a:rPr lang="en-US" sz="1669" dirty="0"/>
              <a:t>normally you don't have to worry about to cause any performance degradation.</a:t>
            </a:r>
          </a:p>
        </p:txBody>
      </p:sp>
    </p:spTree>
    <p:extLst>
      <p:ext uri="{BB962C8B-B14F-4D97-AF65-F5344CB8AC3E}">
        <p14:creationId xmlns:p14="http://schemas.microsoft.com/office/powerpoint/2010/main" val="40490078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err="1"/>
              <a:t>What</a:t>
            </a:r>
            <a:r>
              <a:rPr lang="de-DE" dirty="0"/>
              <a:t> </a:t>
            </a:r>
            <a:r>
              <a:rPr lang="de-DE" dirty="0" err="1"/>
              <a:t>are</a:t>
            </a:r>
            <a:r>
              <a:rPr lang="de-DE" dirty="0"/>
              <a:t> </a:t>
            </a:r>
            <a:r>
              <a:rPr lang="de-DE" dirty="0" err="1"/>
              <a:t>Waits</a:t>
            </a:r>
            <a:r>
              <a:rPr lang="de-DE" dirty="0"/>
              <a:t>?</a:t>
            </a:r>
          </a:p>
        </p:txBody>
      </p:sp>
      <p:sp>
        <p:nvSpPr>
          <p:cNvPr id="5" name="Content Placeholder 4"/>
          <p:cNvSpPr>
            <a:spLocks noGrp="1"/>
          </p:cNvSpPr>
          <p:nvPr>
            <p:ph sz="quarter" idx="1"/>
          </p:nvPr>
        </p:nvSpPr>
        <p:spPr/>
        <p:txBody>
          <a:bodyPr>
            <a:normAutofit lnSpcReduction="10000"/>
          </a:bodyPr>
          <a:lstStyle/>
          <a:p>
            <a:pPr marL="0" indent="0">
              <a:lnSpc>
                <a:spcPct val="110000"/>
              </a:lnSpc>
              <a:buNone/>
            </a:pPr>
            <a:r>
              <a:rPr lang="de-DE" sz="1800" b="1" dirty="0"/>
              <a:t>The </a:t>
            </a:r>
            <a:r>
              <a:rPr lang="de-DE" sz="1800" b="1" dirty="0" err="1"/>
              <a:t>term</a:t>
            </a:r>
            <a:r>
              <a:rPr lang="de-DE" sz="1800" b="1" dirty="0"/>
              <a:t> ‚</a:t>
            </a:r>
            <a:r>
              <a:rPr lang="de-DE" sz="1800" b="1" dirty="0" err="1"/>
              <a:t>wait</a:t>
            </a:r>
            <a:r>
              <a:rPr lang="de-DE" sz="1800" b="1" dirty="0"/>
              <a:t>‘ </a:t>
            </a:r>
            <a:r>
              <a:rPr lang="de-DE" sz="1800" b="1" dirty="0" err="1"/>
              <a:t>means</a:t>
            </a:r>
            <a:r>
              <a:rPr lang="de-DE" sz="1800" b="1" dirty="0"/>
              <a:t> </a:t>
            </a:r>
            <a:r>
              <a:rPr lang="de-DE" sz="1800" b="1" dirty="0" err="1"/>
              <a:t>that</a:t>
            </a:r>
            <a:r>
              <a:rPr lang="de-DE" sz="1800" b="1" dirty="0"/>
              <a:t> a </a:t>
            </a:r>
            <a:r>
              <a:rPr lang="de-DE" sz="1800" b="1" dirty="0" err="1"/>
              <a:t>thread</a:t>
            </a:r>
            <a:r>
              <a:rPr lang="de-DE" sz="1800" b="1" dirty="0"/>
              <a:t> </a:t>
            </a:r>
            <a:r>
              <a:rPr lang="de-DE" sz="1800" b="1" dirty="0" err="1"/>
              <a:t>running</a:t>
            </a:r>
            <a:r>
              <a:rPr lang="de-DE" sz="1800" b="1" dirty="0"/>
              <a:t> on a </a:t>
            </a:r>
            <a:r>
              <a:rPr lang="de-DE" sz="1800" b="1" dirty="0" err="1"/>
              <a:t>processor</a:t>
            </a:r>
            <a:r>
              <a:rPr lang="de-DE" sz="1800" b="1" dirty="0"/>
              <a:t> </a:t>
            </a:r>
            <a:r>
              <a:rPr lang="de-DE" sz="1800" b="1" dirty="0" err="1"/>
              <a:t>cannot</a:t>
            </a:r>
            <a:r>
              <a:rPr lang="de-DE" sz="1800" b="1" dirty="0"/>
              <a:t> </a:t>
            </a:r>
            <a:r>
              <a:rPr lang="de-DE" sz="1800" b="1" dirty="0" err="1"/>
              <a:t>proceed</a:t>
            </a:r>
            <a:r>
              <a:rPr lang="de-DE" sz="1800" b="1" dirty="0"/>
              <a:t> </a:t>
            </a:r>
            <a:r>
              <a:rPr lang="de-DE" sz="1800" b="1" dirty="0" err="1"/>
              <a:t>because</a:t>
            </a:r>
            <a:r>
              <a:rPr lang="de-DE" sz="1800" b="1" dirty="0"/>
              <a:t> a </a:t>
            </a:r>
            <a:r>
              <a:rPr lang="de-DE" sz="1800" b="1" dirty="0" err="1"/>
              <a:t>resource</a:t>
            </a:r>
            <a:r>
              <a:rPr lang="de-DE" sz="1800" b="1" dirty="0"/>
              <a:t> </a:t>
            </a:r>
            <a:r>
              <a:rPr lang="de-DE" sz="1800" b="1" dirty="0" err="1"/>
              <a:t>it</a:t>
            </a:r>
            <a:r>
              <a:rPr lang="de-DE" sz="1800" b="1" dirty="0"/>
              <a:t> </a:t>
            </a:r>
            <a:r>
              <a:rPr lang="de-DE" sz="1800" b="1" dirty="0" err="1"/>
              <a:t>requires</a:t>
            </a:r>
            <a:r>
              <a:rPr lang="de-DE" sz="1800" b="1" dirty="0"/>
              <a:t> </a:t>
            </a:r>
            <a:r>
              <a:rPr lang="de-DE" sz="1800" b="1" dirty="0" err="1"/>
              <a:t>is</a:t>
            </a:r>
            <a:r>
              <a:rPr lang="de-DE" sz="1800" b="1" dirty="0"/>
              <a:t> </a:t>
            </a:r>
            <a:r>
              <a:rPr lang="de-DE" sz="1800" b="1" dirty="0" err="1"/>
              <a:t>unavailable</a:t>
            </a:r>
            <a:endParaRPr lang="de-DE" sz="1800" b="1" dirty="0"/>
          </a:p>
          <a:p>
            <a:pPr>
              <a:lnSpc>
                <a:spcPct val="110000"/>
              </a:lnSpc>
            </a:pPr>
            <a:endParaRPr lang="de-DE" sz="1800" b="1" dirty="0"/>
          </a:p>
          <a:p>
            <a:pPr>
              <a:lnSpc>
                <a:spcPct val="110000"/>
              </a:lnSpc>
            </a:pPr>
            <a:r>
              <a:rPr lang="de-DE" sz="1800" b="1" dirty="0"/>
              <a:t>The </a:t>
            </a:r>
            <a:r>
              <a:rPr lang="de-DE" sz="1800" b="1" dirty="0" err="1"/>
              <a:t>resource</a:t>
            </a:r>
            <a:r>
              <a:rPr lang="de-DE" sz="1800" b="1" dirty="0"/>
              <a:t> </a:t>
            </a:r>
            <a:r>
              <a:rPr lang="de-DE" sz="1800" b="1" dirty="0" err="1"/>
              <a:t>being</a:t>
            </a:r>
            <a:r>
              <a:rPr lang="de-DE" sz="1800" b="1" dirty="0"/>
              <a:t> </a:t>
            </a:r>
            <a:r>
              <a:rPr lang="de-DE" sz="1800" b="1" dirty="0" err="1"/>
              <a:t>waited</a:t>
            </a:r>
            <a:r>
              <a:rPr lang="de-DE" sz="1800" b="1" dirty="0"/>
              <a:t> for </a:t>
            </a:r>
            <a:r>
              <a:rPr lang="de-DE" sz="1800" b="1" dirty="0" err="1"/>
              <a:t>is</a:t>
            </a:r>
            <a:r>
              <a:rPr lang="de-DE" sz="1800" b="1" dirty="0"/>
              <a:t> </a:t>
            </a:r>
            <a:r>
              <a:rPr lang="de-DE" sz="1800" b="1" dirty="0" err="1"/>
              <a:t>tracked</a:t>
            </a:r>
            <a:r>
              <a:rPr lang="de-DE" sz="1800" b="1" dirty="0"/>
              <a:t> </a:t>
            </a:r>
            <a:r>
              <a:rPr lang="de-DE" sz="1800" b="1" dirty="0" err="1"/>
              <a:t>by</a:t>
            </a:r>
            <a:r>
              <a:rPr lang="de-DE" sz="1800" b="1" dirty="0"/>
              <a:t> SQL Server</a:t>
            </a:r>
          </a:p>
          <a:p>
            <a:pPr lvl="1">
              <a:lnSpc>
                <a:spcPct val="110000"/>
              </a:lnSpc>
            </a:pPr>
            <a:r>
              <a:rPr lang="de-DE" sz="1600" dirty="0" err="1"/>
              <a:t>Each</a:t>
            </a:r>
            <a:r>
              <a:rPr lang="de-DE" sz="1600" dirty="0"/>
              <a:t> </a:t>
            </a:r>
            <a:r>
              <a:rPr lang="de-DE" sz="1600" dirty="0" err="1"/>
              <a:t>resource</a:t>
            </a:r>
            <a:r>
              <a:rPr lang="de-DE" sz="1600" dirty="0"/>
              <a:t> </a:t>
            </a:r>
            <a:r>
              <a:rPr lang="de-DE" sz="1600" dirty="0" err="1"/>
              <a:t>maps</a:t>
            </a:r>
            <a:r>
              <a:rPr lang="de-DE" sz="1600" dirty="0"/>
              <a:t> </a:t>
            </a:r>
            <a:r>
              <a:rPr lang="de-DE" sz="1600" dirty="0" err="1"/>
              <a:t>to</a:t>
            </a:r>
            <a:r>
              <a:rPr lang="de-DE" sz="1600" dirty="0"/>
              <a:t> a </a:t>
            </a:r>
            <a:r>
              <a:rPr lang="de-DE" sz="1600" dirty="0" err="1"/>
              <a:t>wait</a:t>
            </a:r>
            <a:r>
              <a:rPr lang="de-DE" sz="1600" dirty="0"/>
              <a:t> type</a:t>
            </a:r>
          </a:p>
          <a:p>
            <a:pPr>
              <a:lnSpc>
                <a:spcPct val="110000"/>
              </a:lnSpc>
            </a:pPr>
            <a:endParaRPr lang="de-DE" sz="1800" b="1" dirty="0"/>
          </a:p>
          <a:p>
            <a:pPr>
              <a:lnSpc>
                <a:spcPct val="110000"/>
              </a:lnSpc>
            </a:pPr>
            <a:r>
              <a:rPr lang="de-DE" sz="1800" b="1" dirty="0" err="1"/>
              <a:t>Example</a:t>
            </a:r>
            <a:r>
              <a:rPr lang="de-DE" sz="1800" b="1" dirty="0"/>
              <a:t> </a:t>
            </a:r>
            <a:r>
              <a:rPr lang="de-DE" sz="1800" b="1" dirty="0" err="1"/>
              <a:t>resources</a:t>
            </a:r>
            <a:r>
              <a:rPr lang="de-DE" sz="1800" b="1" dirty="0"/>
              <a:t> </a:t>
            </a:r>
            <a:r>
              <a:rPr lang="de-DE" sz="1800" b="1" dirty="0" err="1"/>
              <a:t>that</a:t>
            </a:r>
            <a:r>
              <a:rPr lang="de-DE" sz="1800" b="1" dirty="0"/>
              <a:t> </a:t>
            </a:r>
            <a:r>
              <a:rPr lang="de-DE" sz="1800" b="1" dirty="0" err="1"/>
              <a:t>may</a:t>
            </a:r>
            <a:r>
              <a:rPr lang="de-DE" sz="1800" b="1" dirty="0"/>
              <a:t> </a:t>
            </a:r>
            <a:r>
              <a:rPr lang="de-DE" sz="1800" b="1" dirty="0" err="1"/>
              <a:t>be</a:t>
            </a:r>
            <a:r>
              <a:rPr lang="de-DE" sz="1800" b="1" dirty="0"/>
              <a:t> </a:t>
            </a:r>
            <a:r>
              <a:rPr lang="de-DE" sz="1800" b="1" dirty="0" err="1"/>
              <a:t>unavailable</a:t>
            </a:r>
            <a:r>
              <a:rPr lang="de-DE" sz="1800" b="1" dirty="0"/>
              <a:t>:</a:t>
            </a:r>
          </a:p>
          <a:p>
            <a:pPr lvl="1">
              <a:lnSpc>
                <a:spcPct val="110000"/>
              </a:lnSpc>
            </a:pPr>
            <a:r>
              <a:rPr lang="de-DE" sz="1600" dirty="0"/>
              <a:t>A lock (LCK_M_XX </a:t>
            </a:r>
            <a:r>
              <a:rPr lang="de-DE" sz="1600" dirty="0" err="1"/>
              <a:t>wait</a:t>
            </a:r>
            <a:r>
              <a:rPr lang="de-DE" sz="1600" dirty="0"/>
              <a:t> type)</a:t>
            </a:r>
          </a:p>
          <a:p>
            <a:pPr lvl="1">
              <a:lnSpc>
                <a:spcPct val="110000"/>
              </a:lnSpc>
            </a:pPr>
            <a:r>
              <a:rPr lang="de-DE" sz="1600" dirty="0"/>
              <a:t>A </a:t>
            </a:r>
            <a:r>
              <a:rPr lang="de-DE" sz="1600" dirty="0" err="1"/>
              <a:t>data</a:t>
            </a:r>
            <a:r>
              <a:rPr lang="de-DE" sz="1600" dirty="0"/>
              <a:t> </a:t>
            </a:r>
            <a:r>
              <a:rPr lang="de-DE" sz="1600" dirty="0" err="1"/>
              <a:t>file</a:t>
            </a:r>
            <a:r>
              <a:rPr lang="de-DE" sz="1600" dirty="0"/>
              <a:t> </a:t>
            </a:r>
            <a:r>
              <a:rPr lang="de-DE" sz="1600" dirty="0" err="1"/>
              <a:t>page</a:t>
            </a:r>
            <a:r>
              <a:rPr lang="de-DE" sz="1600" dirty="0"/>
              <a:t> in </a:t>
            </a:r>
            <a:r>
              <a:rPr lang="de-DE" sz="1600" dirty="0" err="1"/>
              <a:t>the</a:t>
            </a:r>
            <a:r>
              <a:rPr lang="de-DE" sz="1600" dirty="0"/>
              <a:t> </a:t>
            </a:r>
            <a:r>
              <a:rPr lang="de-DE" sz="1600" dirty="0" err="1"/>
              <a:t>buffer</a:t>
            </a:r>
            <a:r>
              <a:rPr lang="de-DE" sz="1600" dirty="0"/>
              <a:t> </a:t>
            </a:r>
            <a:r>
              <a:rPr lang="de-DE" sz="1600" dirty="0" err="1"/>
              <a:t>pool</a:t>
            </a:r>
            <a:r>
              <a:rPr lang="de-DE" sz="1600" dirty="0"/>
              <a:t> (PAGEIOLATCH_XX </a:t>
            </a:r>
            <a:r>
              <a:rPr lang="de-DE" sz="1600" dirty="0" err="1"/>
              <a:t>wait</a:t>
            </a:r>
            <a:r>
              <a:rPr lang="de-DE" sz="1600" dirty="0"/>
              <a:t> type)</a:t>
            </a:r>
          </a:p>
          <a:p>
            <a:pPr lvl="1">
              <a:lnSpc>
                <a:spcPct val="110000"/>
              </a:lnSpc>
            </a:pPr>
            <a:r>
              <a:rPr lang="de-DE" sz="1600" dirty="0" err="1"/>
              <a:t>Results</a:t>
            </a:r>
            <a:r>
              <a:rPr lang="de-DE" sz="1600" dirty="0"/>
              <a:t> </a:t>
            </a:r>
            <a:r>
              <a:rPr lang="de-DE" sz="1600" dirty="0" err="1"/>
              <a:t>from</a:t>
            </a:r>
            <a:r>
              <a:rPr lang="de-DE" sz="1600" dirty="0"/>
              <a:t> </a:t>
            </a:r>
            <a:r>
              <a:rPr lang="de-DE" sz="1600" dirty="0" err="1"/>
              <a:t>part</a:t>
            </a:r>
            <a:r>
              <a:rPr lang="de-DE" sz="1600" dirty="0"/>
              <a:t> </a:t>
            </a:r>
            <a:r>
              <a:rPr lang="de-DE" sz="1600" dirty="0" err="1"/>
              <a:t>of</a:t>
            </a:r>
            <a:r>
              <a:rPr lang="de-DE" sz="1600" dirty="0"/>
              <a:t> a parallel </a:t>
            </a:r>
            <a:r>
              <a:rPr lang="de-DE" sz="1600" dirty="0" err="1"/>
              <a:t>query</a:t>
            </a:r>
            <a:r>
              <a:rPr lang="de-DE" sz="1600" dirty="0"/>
              <a:t> (CXPACKET </a:t>
            </a:r>
            <a:r>
              <a:rPr lang="de-DE" sz="1600" dirty="0" err="1"/>
              <a:t>wait</a:t>
            </a:r>
            <a:r>
              <a:rPr lang="de-DE" sz="1600" dirty="0"/>
              <a:t> type)</a:t>
            </a:r>
          </a:p>
          <a:p>
            <a:pPr lvl="1">
              <a:lnSpc>
                <a:spcPct val="110000"/>
              </a:lnSpc>
            </a:pPr>
            <a:r>
              <a:rPr lang="de-DE" sz="1600" dirty="0"/>
              <a:t>A </a:t>
            </a:r>
            <a:r>
              <a:rPr lang="de-DE" sz="1600" dirty="0" err="1"/>
              <a:t>latch</a:t>
            </a:r>
            <a:r>
              <a:rPr lang="de-DE" sz="1600" dirty="0"/>
              <a:t>, </a:t>
            </a:r>
            <a:r>
              <a:rPr lang="de-DE" sz="1600" dirty="0" err="1"/>
              <a:t>access</a:t>
            </a:r>
            <a:r>
              <a:rPr lang="de-DE" sz="1600" dirty="0"/>
              <a:t> </a:t>
            </a:r>
            <a:r>
              <a:rPr lang="de-DE" sz="1600" dirty="0" err="1"/>
              <a:t>to</a:t>
            </a:r>
            <a:r>
              <a:rPr lang="de-DE" sz="1600" dirty="0"/>
              <a:t> a </a:t>
            </a:r>
            <a:r>
              <a:rPr lang="de-DE" sz="1600" dirty="0" err="1"/>
              <a:t>portion</a:t>
            </a:r>
            <a:r>
              <a:rPr lang="de-DE" sz="1600" dirty="0"/>
              <a:t> </a:t>
            </a:r>
            <a:r>
              <a:rPr lang="de-DE" sz="1600" dirty="0" err="1"/>
              <a:t>of</a:t>
            </a:r>
            <a:r>
              <a:rPr lang="de-DE" sz="1600" dirty="0"/>
              <a:t>  </a:t>
            </a:r>
            <a:r>
              <a:rPr lang="de-DE" sz="1600" dirty="0" err="1"/>
              <a:t>memory</a:t>
            </a:r>
            <a:r>
              <a:rPr lang="de-DE" sz="1600" dirty="0"/>
              <a:t> (LATCH_XX </a:t>
            </a:r>
            <a:r>
              <a:rPr lang="de-DE" sz="1600" dirty="0" err="1"/>
              <a:t>wait</a:t>
            </a:r>
            <a:r>
              <a:rPr lang="de-DE" sz="1600" dirty="0"/>
              <a:t> type)</a:t>
            </a:r>
          </a:p>
          <a:p>
            <a:pPr>
              <a:lnSpc>
                <a:spcPct val="110000"/>
              </a:lnSpc>
            </a:pPr>
            <a:endParaRPr lang="de-DE" sz="1800" b="1" dirty="0"/>
          </a:p>
          <a:p>
            <a:pPr>
              <a:lnSpc>
                <a:spcPct val="110000"/>
              </a:lnSpc>
            </a:pPr>
            <a:r>
              <a:rPr lang="de-DE" sz="1800" b="1" dirty="0" err="1"/>
              <a:t>When</a:t>
            </a:r>
            <a:r>
              <a:rPr lang="de-DE" sz="1800" b="1" dirty="0"/>
              <a:t> a </a:t>
            </a:r>
            <a:r>
              <a:rPr lang="de-DE" sz="1800" b="1" dirty="0" err="1"/>
              <a:t>thread</a:t>
            </a:r>
            <a:r>
              <a:rPr lang="de-DE" sz="1800" b="1" dirty="0"/>
              <a:t> </a:t>
            </a:r>
            <a:r>
              <a:rPr lang="de-DE" sz="1800" b="1" dirty="0" err="1"/>
              <a:t>has</a:t>
            </a:r>
            <a:r>
              <a:rPr lang="de-DE" sz="1800" b="1" dirty="0"/>
              <a:t> </a:t>
            </a:r>
            <a:r>
              <a:rPr lang="de-DE" sz="1800" b="1" dirty="0" err="1"/>
              <a:t>to</a:t>
            </a:r>
            <a:r>
              <a:rPr lang="de-DE" sz="1800" b="1" dirty="0"/>
              <a:t> </a:t>
            </a:r>
            <a:r>
              <a:rPr lang="de-DE" sz="1800" b="1" dirty="0" err="1"/>
              <a:t>wait</a:t>
            </a:r>
            <a:r>
              <a:rPr lang="de-DE" sz="1800" b="1" dirty="0"/>
              <a:t>:</a:t>
            </a:r>
          </a:p>
          <a:p>
            <a:pPr lvl="1">
              <a:lnSpc>
                <a:spcPct val="110000"/>
              </a:lnSpc>
            </a:pPr>
            <a:r>
              <a:rPr lang="de-DE" sz="1600" dirty="0" err="1"/>
              <a:t>It</a:t>
            </a:r>
            <a:r>
              <a:rPr lang="de-DE" sz="1600" dirty="0"/>
              <a:t> </a:t>
            </a:r>
            <a:r>
              <a:rPr lang="de-DE" sz="1600" dirty="0" err="1"/>
              <a:t>moves</a:t>
            </a:r>
            <a:r>
              <a:rPr lang="de-DE" sz="1600" dirty="0"/>
              <a:t> </a:t>
            </a:r>
            <a:r>
              <a:rPr lang="de-DE" sz="1600" dirty="0" err="1"/>
              <a:t>to</a:t>
            </a:r>
            <a:r>
              <a:rPr lang="de-DE" sz="1600" dirty="0"/>
              <a:t> </a:t>
            </a:r>
            <a:r>
              <a:rPr lang="de-DE" sz="1600" dirty="0" err="1"/>
              <a:t>the</a:t>
            </a:r>
            <a:r>
              <a:rPr lang="de-DE" sz="1600" dirty="0"/>
              <a:t> </a:t>
            </a:r>
            <a:r>
              <a:rPr lang="de-DE" sz="1600" dirty="0" err="1"/>
              <a:t>Waiter</a:t>
            </a:r>
            <a:r>
              <a:rPr lang="de-DE" sz="1600" dirty="0"/>
              <a:t> List</a:t>
            </a:r>
          </a:p>
          <a:p>
            <a:pPr lvl="1">
              <a:lnSpc>
                <a:spcPct val="110000"/>
              </a:lnSpc>
            </a:pPr>
            <a:r>
              <a:rPr lang="de-DE" sz="1600" dirty="0" err="1"/>
              <a:t>Its</a:t>
            </a:r>
            <a:r>
              <a:rPr lang="de-DE" sz="1600" dirty="0"/>
              <a:t> </a:t>
            </a:r>
            <a:r>
              <a:rPr lang="de-DE" sz="1600" dirty="0" err="1"/>
              <a:t>state</a:t>
            </a:r>
            <a:r>
              <a:rPr lang="de-DE" sz="1600" dirty="0"/>
              <a:t> </a:t>
            </a:r>
            <a:r>
              <a:rPr lang="de-DE" sz="1600" b="1" dirty="0" err="1"/>
              <a:t>changes</a:t>
            </a:r>
            <a:r>
              <a:rPr lang="de-DE" sz="1600" dirty="0"/>
              <a:t> </a:t>
            </a:r>
            <a:r>
              <a:rPr lang="de-DE" sz="1600" dirty="0" err="1"/>
              <a:t>from</a:t>
            </a:r>
            <a:r>
              <a:rPr lang="de-DE" sz="1600" dirty="0"/>
              <a:t> RUNNING </a:t>
            </a:r>
            <a:r>
              <a:rPr lang="de-DE" sz="1600" dirty="0" err="1"/>
              <a:t>to</a:t>
            </a:r>
            <a:r>
              <a:rPr lang="de-DE" sz="1600" dirty="0"/>
              <a:t> SUSPENDED</a:t>
            </a:r>
          </a:p>
          <a:p>
            <a:pPr lvl="1">
              <a:lnSpc>
                <a:spcPct val="110000"/>
              </a:lnSpc>
            </a:pPr>
            <a:r>
              <a:rPr lang="de-DE" sz="1600" dirty="0" err="1"/>
              <a:t>It</a:t>
            </a:r>
            <a:r>
              <a:rPr lang="de-DE" sz="1600" dirty="0"/>
              <a:t> </a:t>
            </a:r>
            <a:r>
              <a:rPr lang="de-DE" sz="1600" dirty="0" err="1"/>
              <a:t>remains</a:t>
            </a:r>
            <a:r>
              <a:rPr lang="de-DE" sz="1600" dirty="0"/>
              <a:t> on </a:t>
            </a:r>
            <a:r>
              <a:rPr lang="de-DE" sz="1600" dirty="0" err="1"/>
              <a:t>the</a:t>
            </a:r>
            <a:r>
              <a:rPr lang="de-DE" sz="1600" dirty="0"/>
              <a:t> </a:t>
            </a:r>
            <a:r>
              <a:rPr lang="de-DE" sz="1600" dirty="0" err="1"/>
              <a:t>Waiter</a:t>
            </a:r>
            <a:r>
              <a:rPr lang="de-DE" sz="1600" dirty="0"/>
              <a:t> List </a:t>
            </a:r>
            <a:r>
              <a:rPr lang="de-DE" sz="1600" dirty="0" err="1"/>
              <a:t>until</a:t>
            </a:r>
            <a:r>
              <a:rPr lang="de-DE" sz="1600" dirty="0"/>
              <a:t> </a:t>
            </a:r>
            <a:r>
              <a:rPr lang="de-DE" sz="1600" dirty="0" err="1"/>
              <a:t>the</a:t>
            </a:r>
            <a:r>
              <a:rPr lang="de-DE" sz="1600" dirty="0"/>
              <a:t> </a:t>
            </a:r>
            <a:r>
              <a:rPr lang="de-DE" sz="1600" dirty="0" err="1"/>
              <a:t>resource</a:t>
            </a:r>
            <a:r>
              <a:rPr lang="de-DE" sz="1600" dirty="0"/>
              <a:t> </a:t>
            </a:r>
            <a:r>
              <a:rPr lang="de-DE" sz="1600" dirty="0" err="1"/>
              <a:t>is</a:t>
            </a:r>
            <a:r>
              <a:rPr lang="de-DE" sz="1600" dirty="0"/>
              <a:t> </a:t>
            </a:r>
            <a:r>
              <a:rPr lang="de-DE" sz="1600" dirty="0" err="1"/>
              <a:t>available</a:t>
            </a:r>
            <a:endParaRPr lang="de-DE" sz="1600" dirty="0"/>
          </a:p>
          <a:p>
            <a:endParaRPr lang="de-DE" sz="1800" dirty="0"/>
          </a:p>
        </p:txBody>
      </p:sp>
    </p:spTree>
    <p:extLst>
      <p:ext uri="{BB962C8B-B14F-4D97-AF65-F5344CB8AC3E}">
        <p14:creationId xmlns:p14="http://schemas.microsoft.com/office/powerpoint/2010/main" val="22544921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Monitoring SQL Server </a:t>
            </a:r>
            <a:r>
              <a:rPr lang="de-DE" dirty="0" err="1"/>
              <a:t>Waits</a:t>
            </a:r>
            <a:endParaRPr lang="de-DE" dirty="0"/>
          </a:p>
        </p:txBody>
      </p:sp>
      <p:sp>
        <p:nvSpPr>
          <p:cNvPr id="5" name="Content Placeholder 4"/>
          <p:cNvSpPr>
            <a:spLocks noGrp="1"/>
          </p:cNvSpPr>
          <p:nvPr>
            <p:ph sz="quarter" idx="1"/>
          </p:nvPr>
        </p:nvSpPr>
        <p:spPr/>
        <p:txBody>
          <a:bodyPr>
            <a:normAutofit fontScale="92500" lnSpcReduction="10000"/>
          </a:bodyPr>
          <a:lstStyle/>
          <a:p>
            <a:pPr>
              <a:lnSpc>
                <a:spcPct val="110000"/>
              </a:lnSpc>
            </a:pPr>
            <a:r>
              <a:rPr lang="de-DE" b="1" dirty="0"/>
              <a:t>SQL Server: </a:t>
            </a:r>
            <a:r>
              <a:rPr lang="de-DE" b="1" dirty="0" err="1"/>
              <a:t>Waits</a:t>
            </a:r>
            <a:endParaRPr lang="de-DE" b="1" dirty="0"/>
          </a:p>
          <a:p>
            <a:pPr>
              <a:lnSpc>
                <a:spcPct val="110000"/>
              </a:lnSpc>
            </a:pPr>
            <a:endParaRPr lang="de-DE" b="1" dirty="0"/>
          </a:p>
          <a:p>
            <a:pPr>
              <a:lnSpc>
                <a:spcPct val="110000"/>
              </a:lnSpc>
            </a:pPr>
            <a:r>
              <a:rPr lang="de-DE" b="1" dirty="0"/>
              <a:t>SQL Server: </a:t>
            </a:r>
            <a:r>
              <a:rPr lang="de-DE" b="1" dirty="0" err="1"/>
              <a:t>Latches</a:t>
            </a:r>
            <a:endParaRPr lang="de-DE" b="1" dirty="0"/>
          </a:p>
          <a:p>
            <a:pPr lvl="1">
              <a:lnSpc>
                <a:spcPct val="110000"/>
              </a:lnSpc>
            </a:pPr>
            <a:r>
              <a:rPr lang="de-DE" dirty="0" err="1"/>
              <a:t>Synchronization</a:t>
            </a:r>
            <a:r>
              <a:rPr lang="de-DE" dirty="0"/>
              <a:t> </a:t>
            </a:r>
            <a:r>
              <a:rPr lang="de-DE" dirty="0" err="1"/>
              <a:t>mechanism</a:t>
            </a:r>
            <a:r>
              <a:rPr lang="de-DE" dirty="0"/>
              <a:t> </a:t>
            </a:r>
            <a:r>
              <a:rPr lang="de-DE" dirty="0" err="1"/>
              <a:t>between</a:t>
            </a:r>
            <a:r>
              <a:rPr lang="de-DE" dirty="0"/>
              <a:t> </a:t>
            </a:r>
            <a:r>
              <a:rPr lang="de-DE" dirty="0" err="1"/>
              <a:t>threads</a:t>
            </a:r>
            <a:r>
              <a:rPr lang="de-DE" dirty="0"/>
              <a:t>, </a:t>
            </a:r>
            <a:r>
              <a:rPr lang="en-US" dirty="0"/>
              <a:t>protects in-memory data structures, cannot be controlled by SQL Server users</a:t>
            </a:r>
            <a:endParaRPr lang="de-DE" dirty="0"/>
          </a:p>
          <a:p>
            <a:pPr marL="274631" lvl="1">
              <a:lnSpc>
                <a:spcPct val="110000"/>
              </a:lnSpc>
              <a:buClr>
                <a:schemeClr val="accent1"/>
              </a:buClr>
            </a:pPr>
            <a:endParaRPr lang="de-DE" sz="2000" b="1" dirty="0">
              <a:solidFill>
                <a:schemeClr val="tx1"/>
              </a:solidFill>
            </a:endParaRPr>
          </a:p>
          <a:p>
            <a:pPr marL="274631" lvl="1">
              <a:lnSpc>
                <a:spcPct val="110000"/>
              </a:lnSpc>
              <a:buClr>
                <a:schemeClr val="accent1"/>
              </a:buClr>
            </a:pPr>
            <a:r>
              <a:rPr lang="de-DE" sz="2000" b="1" dirty="0">
                <a:solidFill>
                  <a:schemeClr val="tx1"/>
                </a:solidFill>
              </a:rPr>
              <a:t>SQL Server: </a:t>
            </a:r>
            <a:r>
              <a:rPr lang="de-DE" sz="2000" b="1" dirty="0" err="1">
                <a:solidFill>
                  <a:schemeClr val="tx1"/>
                </a:solidFill>
              </a:rPr>
              <a:t>Spinlocks</a:t>
            </a:r>
            <a:endParaRPr lang="de-DE" sz="2000" b="1" dirty="0">
              <a:solidFill>
                <a:schemeClr val="tx1"/>
              </a:solidFill>
            </a:endParaRPr>
          </a:p>
          <a:p>
            <a:pPr lvl="1">
              <a:lnSpc>
                <a:spcPct val="110000"/>
              </a:lnSpc>
            </a:pPr>
            <a:r>
              <a:rPr lang="de-DE" dirty="0"/>
              <a:t>Even </a:t>
            </a:r>
            <a:r>
              <a:rPr lang="de-DE" dirty="0" err="1"/>
              <a:t>more</a:t>
            </a:r>
            <a:r>
              <a:rPr lang="de-DE" dirty="0"/>
              <a:t> </a:t>
            </a:r>
            <a:r>
              <a:rPr lang="de-DE" dirty="0" err="1"/>
              <a:t>lightweight</a:t>
            </a:r>
            <a:r>
              <a:rPr lang="de-DE" dirty="0"/>
              <a:t> </a:t>
            </a:r>
            <a:r>
              <a:rPr lang="de-DE" dirty="0" err="1"/>
              <a:t>than</a:t>
            </a:r>
            <a:r>
              <a:rPr lang="de-DE" dirty="0"/>
              <a:t> </a:t>
            </a:r>
            <a:r>
              <a:rPr lang="de-DE" dirty="0" err="1"/>
              <a:t>latches</a:t>
            </a:r>
            <a:r>
              <a:rPr lang="de-DE" dirty="0"/>
              <a:t>, </a:t>
            </a:r>
            <a:r>
              <a:rPr lang="de-DE" dirty="0" err="1"/>
              <a:t>protect</a:t>
            </a:r>
            <a:r>
              <a:rPr lang="de-DE" dirty="0"/>
              <a:t> “</a:t>
            </a:r>
            <a:r>
              <a:rPr lang="de-DE" dirty="0" err="1"/>
              <a:t>busy</a:t>
            </a:r>
            <a:r>
              <a:rPr lang="de-DE" dirty="0"/>
              <a:t>” </a:t>
            </a:r>
            <a:r>
              <a:rPr lang="de-DE" dirty="0" err="1"/>
              <a:t>data</a:t>
            </a:r>
            <a:r>
              <a:rPr lang="de-DE" dirty="0"/>
              <a:t> </a:t>
            </a:r>
            <a:r>
              <a:rPr lang="de-DE" dirty="0" err="1"/>
              <a:t>structures</a:t>
            </a:r>
            <a:r>
              <a:rPr lang="de-DE" dirty="0"/>
              <a:t>, </a:t>
            </a:r>
            <a:r>
              <a:rPr lang="en-US" dirty="0"/>
              <a:t>held for a short amount of time</a:t>
            </a:r>
            <a:endParaRPr lang="de-DE" dirty="0"/>
          </a:p>
          <a:p>
            <a:pPr marL="274631" lvl="1">
              <a:lnSpc>
                <a:spcPct val="110000"/>
              </a:lnSpc>
              <a:buClr>
                <a:schemeClr val="accent1"/>
              </a:buClr>
            </a:pPr>
            <a:endParaRPr lang="de-DE" sz="2000" b="1" dirty="0">
              <a:solidFill>
                <a:schemeClr val="tx1"/>
              </a:solidFill>
            </a:endParaRPr>
          </a:p>
          <a:p>
            <a:pPr marL="274631" lvl="1">
              <a:lnSpc>
                <a:spcPct val="110000"/>
              </a:lnSpc>
              <a:buClr>
                <a:schemeClr val="accent1"/>
              </a:buClr>
            </a:pPr>
            <a:r>
              <a:rPr lang="de-DE" sz="2000" b="1" dirty="0" err="1">
                <a:solidFill>
                  <a:schemeClr val="tx1"/>
                </a:solidFill>
              </a:rPr>
              <a:t>Two</a:t>
            </a:r>
            <a:r>
              <a:rPr lang="de-DE" sz="2000" b="1" dirty="0">
                <a:solidFill>
                  <a:schemeClr val="tx1"/>
                </a:solidFill>
              </a:rPr>
              <a:t> DMVs </a:t>
            </a:r>
            <a:r>
              <a:rPr lang="de-DE" sz="2000" b="1" dirty="0" err="1">
                <a:solidFill>
                  <a:schemeClr val="tx1"/>
                </a:solidFill>
              </a:rPr>
              <a:t>to</a:t>
            </a:r>
            <a:r>
              <a:rPr lang="de-DE" sz="2000" b="1" dirty="0">
                <a:solidFill>
                  <a:schemeClr val="tx1"/>
                </a:solidFill>
              </a:rPr>
              <a:t> </a:t>
            </a:r>
            <a:r>
              <a:rPr lang="de-DE" sz="2000" b="1" dirty="0" err="1">
                <a:solidFill>
                  <a:schemeClr val="tx1"/>
                </a:solidFill>
              </a:rPr>
              <a:t>use</a:t>
            </a:r>
            <a:r>
              <a:rPr lang="de-DE" sz="2000" b="1" dirty="0">
                <a:solidFill>
                  <a:schemeClr val="tx1"/>
                </a:solidFill>
              </a:rPr>
              <a:t> for </a:t>
            </a:r>
            <a:r>
              <a:rPr lang="de-DE" sz="2000" b="1" dirty="0" err="1">
                <a:solidFill>
                  <a:schemeClr val="tx1"/>
                </a:solidFill>
              </a:rPr>
              <a:t>wait</a:t>
            </a:r>
            <a:r>
              <a:rPr lang="de-DE" sz="2000" b="1" dirty="0">
                <a:solidFill>
                  <a:schemeClr val="tx1"/>
                </a:solidFill>
              </a:rPr>
              <a:t> </a:t>
            </a:r>
            <a:r>
              <a:rPr lang="de-DE" sz="2000" b="1" dirty="0" err="1">
                <a:solidFill>
                  <a:schemeClr val="tx1"/>
                </a:solidFill>
              </a:rPr>
              <a:t>statistics</a:t>
            </a:r>
            <a:r>
              <a:rPr lang="de-DE" sz="2000" b="1" dirty="0">
                <a:solidFill>
                  <a:schemeClr val="tx1"/>
                </a:solidFill>
              </a:rPr>
              <a:t> </a:t>
            </a:r>
            <a:r>
              <a:rPr lang="de-DE" sz="2000" b="1" dirty="0" err="1">
                <a:solidFill>
                  <a:schemeClr val="tx1"/>
                </a:solidFill>
              </a:rPr>
              <a:t>analysis</a:t>
            </a:r>
            <a:r>
              <a:rPr lang="de-DE" sz="2000" b="1" dirty="0">
                <a:solidFill>
                  <a:schemeClr val="tx1"/>
                </a:solidFill>
              </a:rPr>
              <a:t> </a:t>
            </a:r>
            <a:r>
              <a:rPr lang="de-DE" sz="2000" b="1" dirty="0" err="1">
                <a:solidFill>
                  <a:schemeClr val="tx1"/>
                </a:solidFill>
              </a:rPr>
              <a:t>are</a:t>
            </a:r>
            <a:r>
              <a:rPr lang="de-DE" sz="2000" b="1" dirty="0">
                <a:solidFill>
                  <a:schemeClr val="tx1"/>
                </a:solidFill>
              </a:rPr>
              <a:t>:</a:t>
            </a:r>
          </a:p>
          <a:p>
            <a:pPr lvl="1">
              <a:lnSpc>
                <a:spcPct val="110000"/>
              </a:lnSpc>
            </a:pPr>
            <a:r>
              <a:rPr lang="de-DE" dirty="0" err="1"/>
              <a:t>sys.dm_os_waiting_tasks</a:t>
            </a:r>
            <a:r>
              <a:rPr lang="de-DE" dirty="0"/>
              <a:t> – </a:t>
            </a:r>
            <a:r>
              <a:rPr lang="de-DE" dirty="0" err="1"/>
              <a:t>what</a:t>
            </a:r>
            <a:r>
              <a:rPr lang="de-DE" dirty="0"/>
              <a:t> </a:t>
            </a:r>
            <a:r>
              <a:rPr lang="de-DE" dirty="0" err="1"/>
              <a:t>is</a:t>
            </a:r>
            <a:r>
              <a:rPr lang="de-DE" dirty="0"/>
              <a:t> </a:t>
            </a:r>
            <a:r>
              <a:rPr lang="de-DE" dirty="0" err="1"/>
              <a:t>happening</a:t>
            </a:r>
            <a:r>
              <a:rPr lang="de-DE" dirty="0"/>
              <a:t> </a:t>
            </a:r>
            <a:r>
              <a:rPr lang="de-DE" dirty="0" err="1"/>
              <a:t>right</a:t>
            </a:r>
            <a:r>
              <a:rPr lang="de-DE" dirty="0"/>
              <a:t> </a:t>
            </a:r>
            <a:r>
              <a:rPr lang="de-DE" dirty="0" err="1"/>
              <a:t>now</a:t>
            </a:r>
            <a:r>
              <a:rPr lang="de-DE" dirty="0"/>
              <a:t> ?</a:t>
            </a:r>
          </a:p>
          <a:p>
            <a:pPr lvl="1">
              <a:lnSpc>
                <a:spcPct val="110000"/>
              </a:lnSpc>
            </a:pPr>
            <a:r>
              <a:rPr lang="de-DE" dirty="0" err="1"/>
              <a:t>sys.dm_os_wait_stats</a:t>
            </a:r>
            <a:r>
              <a:rPr lang="de-DE" dirty="0"/>
              <a:t> – </a:t>
            </a:r>
            <a:r>
              <a:rPr lang="de-DE" dirty="0" err="1"/>
              <a:t>what</a:t>
            </a:r>
            <a:r>
              <a:rPr lang="de-DE" dirty="0"/>
              <a:t> </a:t>
            </a:r>
            <a:r>
              <a:rPr lang="de-DE" dirty="0" err="1"/>
              <a:t>has</a:t>
            </a:r>
            <a:r>
              <a:rPr lang="de-DE" dirty="0"/>
              <a:t> </a:t>
            </a:r>
            <a:r>
              <a:rPr lang="de-DE" dirty="0" err="1"/>
              <a:t>happened</a:t>
            </a:r>
            <a:r>
              <a:rPr lang="de-DE" dirty="0"/>
              <a:t> in </a:t>
            </a:r>
            <a:r>
              <a:rPr lang="de-DE" dirty="0" err="1"/>
              <a:t>the</a:t>
            </a:r>
            <a:r>
              <a:rPr lang="de-DE" dirty="0"/>
              <a:t> </a:t>
            </a:r>
            <a:r>
              <a:rPr lang="de-DE" dirty="0" err="1"/>
              <a:t>past</a:t>
            </a:r>
            <a:r>
              <a:rPr lang="de-DE" dirty="0"/>
              <a:t> ?</a:t>
            </a:r>
          </a:p>
          <a:p>
            <a:pPr marL="274631" lvl="1">
              <a:lnSpc>
                <a:spcPct val="110000"/>
              </a:lnSpc>
              <a:buClr>
                <a:schemeClr val="accent1"/>
              </a:buClr>
            </a:pPr>
            <a:endParaRPr lang="de-DE" sz="2000" b="1" dirty="0">
              <a:solidFill>
                <a:schemeClr val="tx1"/>
              </a:solidFill>
            </a:endParaRPr>
          </a:p>
          <a:p>
            <a:pPr marL="274631" lvl="1">
              <a:lnSpc>
                <a:spcPct val="110000"/>
              </a:lnSpc>
              <a:buClr>
                <a:schemeClr val="accent1"/>
              </a:buClr>
            </a:pPr>
            <a:r>
              <a:rPr lang="de-DE" sz="2000" b="1" dirty="0">
                <a:solidFill>
                  <a:schemeClr val="tx1"/>
                </a:solidFill>
              </a:rPr>
              <a:t>Monitor</a:t>
            </a:r>
          </a:p>
          <a:p>
            <a:pPr lvl="1">
              <a:lnSpc>
                <a:spcPct val="110000"/>
              </a:lnSpc>
            </a:pPr>
            <a:r>
              <a:rPr lang="de-DE" dirty="0" err="1"/>
              <a:t>avg_wait_time_ms</a:t>
            </a:r>
            <a:endParaRPr lang="de-DE" sz="1963" dirty="0"/>
          </a:p>
        </p:txBody>
      </p:sp>
      <p:sp>
        <p:nvSpPr>
          <p:cNvPr id="6" name="Content Placeholder 6">
            <a:extLst>
              <a:ext uri="{FF2B5EF4-FFF2-40B4-BE49-F238E27FC236}">
                <a16:creationId xmlns:a16="http://schemas.microsoft.com/office/drawing/2014/main" id="{CE382739-3DA4-4665-833E-A258B6F54F3B}"/>
              </a:ext>
            </a:extLst>
          </p:cNvPr>
          <p:cNvSpPr txBox="1">
            <a:spLocks/>
          </p:cNvSpPr>
          <p:nvPr/>
        </p:nvSpPr>
        <p:spPr>
          <a:xfrm>
            <a:off x="8466273" y="3755630"/>
            <a:ext cx="3725727" cy="661048"/>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de-DE" sz="1571" dirty="0">
                <a:solidFill>
                  <a:schemeClr val="bg1"/>
                </a:solidFill>
                <a:latin typeface="Arial" panose="020B0604020202020204" pitchFamily="34" charset="0"/>
                <a:cs typeface="Arial" panose="020B0604020202020204" pitchFamily="34" charset="0"/>
              </a:rPr>
              <a:t>Reference:</a:t>
            </a:r>
          </a:p>
          <a:p>
            <a:pPr marL="0" indent="0">
              <a:lnSpc>
                <a:spcPct val="100000"/>
              </a:lnSpc>
              <a:spcBef>
                <a:spcPts val="0"/>
              </a:spcBef>
              <a:buNone/>
            </a:pPr>
            <a:r>
              <a:rPr lang="en-US" sz="1571" dirty="0">
                <a:latin typeface="Arial" panose="020B0604020202020204" pitchFamily="34" charset="0"/>
                <a:cs typeface="Arial" panose="020B0604020202020204" pitchFamily="34" charset="0"/>
                <a:hlinkClick r:id="rId3"/>
              </a:rPr>
              <a:t>SQL Server Wait Types Library</a:t>
            </a:r>
            <a:endParaRPr lang="de-DE" sz="157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33909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Common </a:t>
            </a:r>
            <a:r>
              <a:rPr lang="de-DE" dirty="0" err="1"/>
              <a:t>Wait</a:t>
            </a:r>
            <a:r>
              <a:rPr lang="de-DE" dirty="0"/>
              <a:t> </a:t>
            </a:r>
            <a:r>
              <a:rPr lang="de-DE" dirty="0" err="1"/>
              <a:t>Types</a:t>
            </a:r>
            <a:r>
              <a:rPr lang="de-DE" dirty="0"/>
              <a:t> (1)</a:t>
            </a:r>
          </a:p>
        </p:txBody>
      </p:sp>
      <p:sp>
        <p:nvSpPr>
          <p:cNvPr id="5" name="Content Placeholder 4"/>
          <p:cNvSpPr>
            <a:spLocks noGrp="1"/>
          </p:cNvSpPr>
          <p:nvPr>
            <p:ph sz="quarter" idx="1"/>
          </p:nvPr>
        </p:nvSpPr>
        <p:spPr/>
        <p:txBody>
          <a:bodyPr>
            <a:noAutofit/>
          </a:bodyPr>
          <a:lstStyle/>
          <a:p>
            <a:r>
              <a:rPr lang="en-US" sz="1800" b="1" dirty="0"/>
              <a:t>CXPACKET</a:t>
            </a:r>
            <a:endParaRPr lang="en-US" sz="1800" dirty="0"/>
          </a:p>
          <a:p>
            <a:pPr marL="540612" lvl="1" indent="0">
              <a:buNone/>
            </a:pPr>
            <a:r>
              <a:rPr lang="en-US" sz="1400" dirty="0"/>
              <a:t>Often indicates nothing more than that certain queries are executing with parallelism; CXPACKET waits in the server are not an immediate sign of problems, although they may be the symptom of another problem, associated with one of the other high value wait types in the instance.</a:t>
            </a:r>
          </a:p>
          <a:p>
            <a:r>
              <a:rPr lang="en-US" sz="1800" b="1" dirty="0"/>
              <a:t>SOS_SCHEDULER_YIELD</a:t>
            </a:r>
            <a:endParaRPr lang="en-US" sz="1800" dirty="0"/>
          </a:p>
          <a:p>
            <a:pPr marL="540612" lvl="1" indent="0">
              <a:buNone/>
            </a:pPr>
            <a:r>
              <a:rPr lang="en-US" sz="1400" dirty="0"/>
              <a:t>The tasks executing in the system are yielding the scheduler, having exceeded their quantum, and are having to wait in the runnable queue for other tasks to execute. This may indicate that the server is under CPU pressure.</a:t>
            </a:r>
          </a:p>
          <a:p>
            <a:r>
              <a:rPr lang="en-US" sz="1800" b="1" dirty="0"/>
              <a:t>THREADPOOL</a:t>
            </a:r>
            <a:endParaRPr lang="en-US" sz="1800" dirty="0"/>
          </a:p>
          <a:p>
            <a:pPr marL="540612" lvl="1" indent="0">
              <a:buNone/>
            </a:pPr>
            <a:r>
              <a:rPr lang="en-US" sz="1400" dirty="0"/>
              <a:t>A task had to wait to have a worker bound to it, in order to execute. This could be a sign of worker thread starvation, requiring an increase in the number of CPUs in the server, to handle a highly concurrent workload, or it can be a sign of blocking, resulting in a large number of parallel tasks consuming the worker threads for long periods.</a:t>
            </a:r>
          </a:p>
          <a:p>
            <a:r>
              <a:rPr lang="en-US" sz="1800" b="1" dirty="0"/>
              <a:t>LCK_*</a:t>
            </a:r>
            <a:endParaRPr lang="en-US" sz="1800" dirty="0"/>
          </a:p>
          <a:p>
            <a:pPr marL="540612" lvl="1" indent="0">
              <a:buNone/>
            </a:pPr>
            <a:r>
              <a:rPr lang="en-US" sz="1400" dirty="0"/>
              <a:t>These wait types signify that blocking is occurring in the system and that sessions have had to wait to acquire a lock of a specific type, which was being held by another database session.</a:t>
            </a:r>
          </a:p>
        </p:txBody>
      </p:sp>
    </p:spTree>
    <p:extLst>
      <p:ext uri="{BB962C8B-B14F-4D97-AF65-F5344CB8AC3E}">
        <p14:creationId xmlns:p14="http://schemas.microsoft.com/office/powerpoint/2010/main" val="4251528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de-DE" dirty="0"/>
              <a:t>Hardware </a:t>
            </a:r>
            <a:r>
              <a:rPr lang="de-DE" dirty="0" err="1"/>
              <a:t>and</a:t>
            </a:r>
            <a:r>
              <a:rPr lang="de-DE" dirty="0"/>
              <a:t> OS System Maintenance</a:t>
            </a:r>
          </a:p>
        </p:txBody>
      </p:sp>
      <p:sp>
        <p:nvSpPr>
          <p:cNvPr id="4" name="Text Placeholder 3"/>
          <p:cNvSpPr>
            <a:spLocks noGrp="1"/>
          </p:cNvSpPr>
          <p:nvPr>
            <p:ph sz="quarter" idx="1"/>
          </p:nvPr>
        </p:nvSpPr>
        <p:spPr/>
        <p:txBody>
          <a:bodyPr>
            <a:normAutofit/>
          </a:bodyPr>
          <a:lstStyle/>
          <a:p>
            <a:pPr>
              <a:spcAft>
                <a:spcPts val="0"/>
              </a:spcAft>
            </a:pPr>
            <a:r>
              <a:rPr lang="de-DE" sz="1800" b="1" dirty="0"/>
              <a:t>Hardware Updates</a:t>
            </a:r>
          </a:p>
          <a:p>
            <a:pPr lvl="1">
              <a:spcAft>
                <a:spcPts val="0"/>
              </a:spcAft>
            </a:pPr>
            <a:r>
              <a:rPr lang="de-DE" sz="1600" dirty="0">
                <a:latin typeface="Arial" panose="020B0604020202020204" pitchFamily="34" charset="0"/>
                <a:cs typeface="Arial" panose="020B0604020202020204" pitchFamily="34" charset="0"/>
              </a:rPr>
              <a:t>System BIOS</a:t>
            </a:r>
          </a:p>
          <a:p>
            <a:pPr lvl="1">
              <a:spcAft>
                <a:spcPts val="0"/>
              </a:spcAft>
            </a:pPr>
            <a:r>
              <a:rPr lang="en-US" sz="1600" dirty="0">
                <a:latin typeface="Arial" panose="020B0604020202020204" pitchFamily="34" charset="0"/>
                <a:cs typeface="Arial" panose="020B0604020202020204" pitchFamily="34" charset="0"/>
              </a:rPr>
              <a:t>Drivers and Firmware</a:t>
            </a:r>
          </a:p>
          <a:p>
            <a:pPr marL="804695" lvl="2">
              <a:spcAft>
                <a:spcPts val="0"/>
              </a:spcAft>
            </a:pPr>
            <a:r>
              <a:rPr lang="en-US" sz="1400" dirty="0">
                <a:latin typeface="Arial" panose="020B0604020202020204" pitchFamily="34" charset="0"/>
                <a:cs typeface="Arial" panose="020B0604020202020204" pitchFamily="34" charset="0"/>
              </a:rPr>
              <a:t>RAID controller, Network interface card (NIC), Host bus adapter (HBA),</a:t>
            </a:r>
            <a:br>
              <a:rPr lang="en-US"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PCI-E </a:t>
            </a:r>
            <a:r>
              <a:rPr lang="de-DE" sz="1400" dirty="0" err="1">
                <a:latin typeface="Arial" panose="020B0604020202020204" pitchFamily="34" charset="0"/>
                <a:cs typeface="Arial" panose="020B0604020202020204" pitchFamily="34" charset="0"/>
              </a:rPr>
              <a:t>storage</a:t>
            </a:r>
            <a:r>
              <a:rPr lang="de-DE" sz="1400" dirty="0">
                <a:latin typeface="Arial" panose="020B0604020202020204" pitchFamily="34" charset="0"/>
                <a:cs typeface="Arial" panose="020B0604020202020204" pitchFamily="34" charset="0"/>
              </a:rPr>
              <a:t> </a:t>
            </a:r>
            <a:r>
              <a:rPr lang="de-DE" sz="1400" dirty="0" err="1">
                <a:latin typeface="Arial" panose="020B0604020202020204" pitchFamily="34" charset="0"/>
                <a:cs typeface="Arial" panose="020B0604020202020204" pitchFamily="34" charset="0"/>
              </a:rPr>
              <a:t>card</a:t>
            </a:r>
            <a:endParaRPr lang="de-DE" sz="1400" dirty="0">
              <a:latin typeface="Arial" panose="020B0604020202020204" pitchFamily="34" charset="0"/>
              <a:cs typeface="Arial" panose="020B0604020202020204" pitchFamily="34" charset="0"/>
            </a:endParaRPr>
          </a:p>
          <a:p>
            <a:pPr>
              <a:spcAft>
                <a:spcPts val="289"/>
              </a:spcAft>
            </a:pPr>
            <a:endParaRPr lang="de-DE" sz="1800" dirty="0"/>
          </a:p>
          <a:p>
            <a:pPr>
              <a:spcAft>
                <a:spcPts val="0"/>
              </a:spcAft>
            </a:pPr>
            <a:r>
              <a:rPr lang="de-DE" sz="1800" b="1" dirty="0"/>
              <a:t>Intel Turbo </a:t>
            </a:r>
            <a:r>
              <a:rPr lang="de-DE" sz="1800" b="1" dirty="0" err="1"/>
              <a:t>Boost</a:t>
            </a:r>
            <a:r>
              <a:rPr lang="de-DE" sz="1800" b="1" dirty="0"/>
              <a:t> </a:t>
            </a:r>
            <a:r>
              <a:rPr lang="de-DE" sz="1800" b="1" dirty="0" err="1"/>
              <a:t>enabled</a:t>
            </a:r>
            <a:r>
              <a:rPr lang="de-DE" sz="1800" b="1" dirty="0"/>
              <a:t> in BIOS</a:t>
            </a:r>
          </a:p>
          <a:p>
            <a:pPr>
              <a:spcAft>
                <a:spcPts val="0"/>
              </a:spcAft>
            </a:pPr>
            <a:endParaRPr lang="de-DE" sz="1800" dirty="0"/>
          </a:p>
          <a:p>
            <a:pPr>
              <a:spcAft>
                <a:spcPts val="0"/>
              </a:spcAft>
            </a:pPr>
            <a:r>
              <a:rPr lang="de-DE" sz="1800" b="1" dirty="0"/>
              <a:t>Intel Hyperthreading </a:t>
            </a:r>
            <a:r>
              <a:rPr lang="de-DE" sz="1800" b="1" dirty="0" err="1"/>
              <a:t>enabled</a:t>
            </a:r>
            <a:r>
              <a:rPr lang="de-DE" sz="1800" b="1" dirty="0"/>
              <a:t> </a:t>
            </a:r>
            <a:r>
              <a:rPr lang="de-DE" sz="1800" b="1" dirty="0" err="1"/>
              <a:t>depends</a:t>
            </a:r>
            <a:r>
              <a:rPr lang="de-DE" sz="1800" b="1" dirty="0"/>
              <a:t> on </a:t>
            </a:r>
            <a:r>
              <a:rPr lang="de-DE" sz="1800" b="1" dirty="0" err="1"/>
              <a:t>the</a:t>
            </a:r>
            <a:r>
              <a:rPr lang="de-DE" sz="1800" b="1" dirty="0"/>
              <a:t> </a:t>
            </a:r>
            <a:r>
              <a:rPr lang="de-DE" sz="1800" b="1" dirty="0" err="1"/>
              <a:t>workload</a:t>
            </a:r>
            <a:endParaRPr lang="de-DE" sz="1800" b="1" dirty="0"/>
          </a:p>
          <a:p>
            <a:pPr lvl="1">
              <a:spcAft>
                <a:spcPts val="0"/>
              </a:spcAft>
            </a:pPr>
            <a:r>
              <a:rPr lang="de-DE" sz="1600" dirty="0">
                <a:latin typeface="Arial" panose="020B0604020202020204" pitchFamily="34" charset="0"/>
                <a:cs typeface="Arial" panose="020B0604020202020204" pitchFamily="34" charset="0"/>
              </a:rPr>
              <a:t>OLTP </a:t>
            </a:r>
            <a:r>
              <a:rPr lang="de-DE" sz="1600" dirty="0" err="1">
                <a:latin typeface="Arial" panose="020B0604020202020204" pitchFamily="34" charset="0"/>
                <a:cs typeface="Arial" panose="020B0604020202020204" pitchFamily="34" charset="0"/>
              </a:rPr>
              <a:t>tends</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to</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enable</a:t>
            </a:r>
            <a:r>
              <a:rPr lang="de-DE" sz="1600" dirty="0">
                <a:latin typeface="Arial" panose="020B0604020202020204" pitchFamily="34" charset="0"/>
                <a:cs typeface="Arial" panose="020B0604020202020204" pitchFamily="34" charset="0"/>
              </a:rPr>
              <a:t>, DW </a:t>
            </a:r>
            <a:r>
              <a:rPr lang="de-DE" sz="1600" dirty="0" err="1">
                <a:latin typeface="Arial" panose="020B0604020202020204" pitchFamily="34" charset="0"/>
                <a:cs typeface="Arial" panose="020B0604020202020204" pitchFamily="34" charset="0"/>
              </a:rPr>
              <a:t>tends</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to</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disable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test</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with</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your</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workload</a:t>
            </a:r>
            <a:endParaRPr lang="de-DE" sz="1600" dirty="0">
              <a:latin typeface="Arial" panose="020B0604020202020204" pitchFamily="34" charset="0"/>
              <a:cs typeface="Arial" panose="020B0604020202020204" pitchFamily="34" charset="0"/>
            </a:endParaRPr>
          </a:p>
          <a:p>
            <a:pPr lvl="1">
              <a:spcAft>
                <a:spcPts val="0"/>
              </a:spcAft>
            </a:pPr>
            <a:endParaRPr lang="de-DE" sz="1600" dirty="0">
              <a:latin typeface="Arial" panose="020B0604020202020204" pitchFamily="34" charset="0"/>
              <a:cs typeface="Arial" panose="020B0604020202020204" pitchFamily="34" charset="0"/>
            </a:endParaRPr>
          </a:p>
          <a:p>
            <a:pPr>
              <a:spcAft>
                <a:spcPts val="289"/>
              </a:spcAft>
            </a:pPr>
            <a:r>
              <a:rPr lang="de-DE" sz="1800" b="1" dirty="0"/>
              <a:t>Operating System Updates</a:t>
            </a:r>
          </a:p>
          <a:p>
            <a:pPr lvl="1">
              <a:spcAft>
                <a:spcPts val="0"/>
              </a:spcAft>
            </a:pPr>
            <a:r>
              <a:rPr lang="en-US" sz="1600" dirty="0">
                <a:latin typeface="Arial" panose="020B0604020202020204" pitchFamily="34" charset="0"/>
                <a:cs typeface="Arial" panose="020B0604020202020204" pitchFamily="34" charset="0"/>
              </a:rPr>
              <a:t>On servers change to download only or notify only setting, test Windows Updates and install them during a scheduled maintenance window</a:t>
            </a:r>
          </a:p>
          <a:p>
            <a:pPr marL="0" lvl="1">
              <a:spcAft>
                <a:spcPts val="0"/>
              </a:spcAft>
            </a:pPr>
            <a:endParaRPr lang="de-DE" b="1" dirty="0"/>
          </a:p>
          <a:p>
            <a:pPr marL="0" lvl="1">
              <a:spcAft>
                <a:spcPts val="289"/>
              </a:spcAft>
            </a:pPr>
            <a:r>
              <a:rPr lang="de-DE" b="1" dirty="0"/>
              <a:t>Windows Power Plan „High Performance“</a:t>
            </a:r>
            <a:endParaRPr lang="en-US" b="1" dirty="0"/>
          </a:p>
        </p:txBody>
      </p:sp>
      <p:sp>
        <p:nvSpPr>
          <p:cNvPr id="6" name="Content Placeholder 6"/>
          <p:cNvSpPr txBox="1">
            <a:spLocks/>
          </p:cNvSpPr>
          <p:nvPr/>
        </p:nvSpPr>
        <p:spPr>
          <a:xfrm>
            <a:off x="8475972" y="3780000"/>
            <a:ext cx="3726600" cy="661134"/>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de-DE" sz="1571" dirty="0">
                <a:solidFill>
                  <a:schemeClr val="bg1"/>
                </a:solidFill>
                <a:latin typeface="Arial" panose="020B0604020202020204" pitchFamily="34" charset="0"/>
                <a:cs typeface="Arial" panose="020B0604020202020204" pitchFamily="34" charset="0"/>
              </a:rPr>
              <a:t>Reference:</a:t>
            </a:r>
          </a:p>
          <a:p>
            <a:pPr marL="0" indent="0">
              <a:lnSpc>
                <a:spcPct val="100000"/>
              </a:lnSpc>
              <a:spcBef>
                <a:spcPts val="0"/>
              </a:spcBef>
              <a:buNone/>
            </a:pPr>
            <a:r>
              <a:rPr lang="de-DE" sz="1571" dirty="0">
                <a:latin typeface="Arial" panose="020B0604020202020204" pitchFamily="34" charset="0"/>
                <a:cs typeface="Arial" panose="020B0604020202020204" pitchFamily="34" charset="0"/>
                <a:hlinkClick r:id="rId3"/>
              </a:rPr>
              <a:t>SQL Server Installation Checklist</a:t>
            </a:r>
            <a:endParaRPr lang="en-US" sz="157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18941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Common </a:t>
            </a:r>
            <a:r>
              <a:rPr lang="de-DE" dirty="0" err="1"/>
              <a:t>Wait</a:t>
            </a:r>
            <a:r>
              <a:rPr lang="de-DE" dirty="0"/>
              <a:t> </a:t>
            </a:r>
            <a:r>
              <a:rPr lang="de-DE" dirty="0" err="1"/>
              <a:t>Types</a:t>
            </a:r>
            <a:r>
              <a:rPr lang="de-DE" dirty="0"/>
              <a:t> (2)</a:t>
            </a:r>
          </a:p>
        </p:txBody>
      </p:sp>
      <p:sp>
        <p:nvSpPr>
          <p:cNvPr id="5" name="Content Placeholder 4"/>
          <p:cNvSpPr>
            <a:spLocks noGrp="1"/>
          </p:cNvSpPr>
          <p:nvPr>
            <p:ph sz="quarter" idx="1"/>
          </p:nvPr>
        </p:nvSpPr>
        <p:spPr>
          <a:xfrm>
            <a:off x="450000" y="1259999"/>
            <a:ext cx="7740000" cy="5040000"/>
          </a:xfrm>
        </p:spPr>
        <p:txBody>
          <a:bodyPr>
            <a:noAutofit/>
          </a:bodyPr>
          <a:lstStyle/>
          <a:p>
            <a:r>
              <a:rPr lang="en-US" sz="1800" b="1" dirty="0"/>
              <a:t>PAGEIOLATCH_*, IO_COMPLETION, WRITELOG</a:t>
            </a:r>
            <a:endParaRPr lang="en-US" sz="1800" dirty="0"/>
          </a:p>
          <a:p>
            <a:pPr marL="540612" lvl="1" indent="0">
              <a:buNone/>
            </a:pPr>
            <a:r>
              <a:rPr lang="en-US" sz="1400" dirty="0"/>
              <a:t>These waits are commonly associated with disk I/O bottlenecks, though the root cause of the problem may be, and commonly is, a poorly performing query that is consuming excessive amounts of memory in the server. PAGEIOLATCH_* waits are specifically associated with delays in being able to read or write data from the database files. WRITELOG waits are related to issues with writing to log files.</a:t>
            </a:r>
          </a:p>
          <a:p>
            <a:r>
              <a:rPr lang="en-US" sz="1800" b="1" dirty="0"/>
              <a:t>PAGELATCH_*</a:t>
            </a:r>
            <a:endParaRPr lang="en-US" sz="1800" dirty="0"/>
          </a:p>
          <a:p>
            <a:pPr marL="540612" lvl="1" indent="0">
              <a:buNone/>
            </a:pPr>
            <a:r>
              <a:rPr lang="en-US" sz="1400" dirty="0"/>
              <a:t>Non-I/O waits for latches on data pages in the buffer pool. A lot of times PAGELATCH_* waits are associated with allocation contention issues. One of the best-known allocations issues associated with PAGELATCH_* waits occurs in </a:t>
            </a:r>
            <a:r>
              <a:rPr lang="en-US" sz="1400" dirty="0" err="1"/>
              <a:t>tempdb</a:t>
            </a:r>
            <a:r>
              <a:rPr lang="en-US" sz="1400" dirty="0"/>
              <a:t> when the a large number of objects are being created and destroyed in </a:t>
            </a:r>
            <a:r>
              <a:rPr lang="en-US" sz="1400" dirty="0" err="1"/>
              <a:t>tempdb</a:t>
            </a:r>
            <a:r>
              <a:rPr lang="en-US" sz="1400" dirty="0"/>
              <a:t> and the system experiences contention on the Shared Global Allocation Map (SGAM), Global Allocation Map (GAM), and Page Free Space (PFS) pages in the </a:t>
            </a:r>
            <a:r>
              <a:rPr lang="en-US" sz="1400" dirty="0" err="1"/>
              <a:t>tempdb</a:t>
            </a:r>
            <a:r>
              <a:rPr lang="en-US" sz="1400" dirty="0"/>
              <a:t> database.</a:t>
            </a:r>
          </a:p>
          <a:p>
            <a:r>
              <a:rPr lang="en-US" sz="1800" b="1" dirty="0"/>
              <a:t>LATCH_*</a:t>
            </a:r>
            <a:endParaRPr lang="en-US" sz="1800" dirty="0"/>
          </a:p>
          <a:p>
            <a:pPr marL="540612" lvl="1" indent="0">
              <a:buNone/>
            </a:pPr>
            <a:r>
              <a:rPr lang="en-US" sz="1400" dirty="0"/>
              <a:t>These waits are associated with lightweight short-term synchronization objects that are used to protect access to internal caches, but not the buffer cache. These waits can indicate a range of problems, depending on the latch type.</a:t>
            </a:r>
          </a:p>
        </p:txBody>
      </p:sp>
    </p:spTree>
    <p:extLst>
      <p:ext uri="{BB962C8B-B14F-4D97-AF65-F5344CB8AC3E}">
        <p14:creationId xmlns:p14="http://schemas.microsoft.com/office/powerpoint/2010/main" val="13618018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Common </a:t>
            </a:r>
            <a:r>
              <a:rPr lang="de-DE" dirty="0" err="1"/>
              <a:t>Wait</a:t>
            </a:r>
            <a:r>
              <a:rPr lang="de-DE" dirty="0"/>
              <a:t> </a:t>
            </a:r>
            <a:r>
              <a:rPr lang="de-DE" dirty="0" err="1"/>
              <a:t>Types</a:t>
            </a:r>
            <a:r>
              <a:rPr lang="de-DE" dirty="0"/>
              <a:t> (3)</a:t>
            </a:r>
          </a:p>
        </p:txBody>
      </p:sp>
      <p:sp>
        <p:nvSpPr>
          <p:cNvPr id="5" name="Content Placeholder 4"/>
          <p:cNvSpPr>
            <a:spLocks noGrp="1"/>
          </p:cNvSpPr>
          <p:nvPr>
            <p:ph sz="quarter" idx="1"/>
          </p:nvPr>
        </p:nvSpPr>
        <p:spPr>
          <a:xfrm>
            <a:off x="450000" y="1260000"/>
            <a:ext cx="7740000" cy="5040000"/>
          </a:xfrm>
        </p:spPr>
        <p:txBody>
          <a:bodyPr>
            <a:noAutofit/>
          </a:bodyPr>
          <a:lstStyle/>
          <a:p>
            <a:r>
              <a:rPr lang="en-US" sz="1800" b="1" dirty="0"/>
              <a:t>ASYNC_NETWORK_IO</a:t>
            </a:r>
            <a:endParaRPr lang="en-US" sz="1800" dirty="0"/>
          </a:p>
          <a:p>
            <a:pPr marL="540612" lvl="1" indent="0">
              <a:buNone/>
            </a:pPr>
            <a:r>
              <a:rPr lang="en-US" sz="1400" dirty="0"/>
              <a:t>This wait is often incorrectly attributed to a network bottleneck. In fact, the most common cause of this wait is a client application that is performing row-by-row processing of the data being streamed from SQL Server as a result set (client accepts one row, processes, accepts next row, and so on). Correcting this wait type generally requires changing the client-side code so that it reads the result set as fast as possible, and then performs processing.</a:t>
            </a:r>
          </a:p>
          <a:p>
            <a:pPr marL="274631" lvl="1">
              <a:buClr>
                <a:schemeClr val="accent1"/>
              </a:buClr>
            </a:pPr>
            <a:r>
              <a:rPr lang="en-US" sz="2000" b="1" dirty="0">
                <a:solidFill>
                  <a:schemeClr val="tx1"/>
                </a:solidFill>
              </a:rPr>
              <a:t>OLEDB</a:t>
            </a:r>
          </a:p>
          <a:p>
            <a:pPr marL="540612" lvl="1" indent="0">
              <a:buNone/>
            </a:pPr>
            <a:r>
              <a:rPr lang="en-US" sz="1400" dirty="0"/>
              <a:t>Occurs when a thread makes a call to structure that uses the OLEDB provider and is waiting while it returns the data. A common cause of such waits is linked server queries. However, for example, many DMVs use OLEDB internally, so frequent calls to these DMVs can cause these waits. DBCC checks also use OLEDB so it’s common to see this wait type when such checks run.</a:t>
            </a:r>
            <a:endParaRPr lang="de-DE" sz="1400" dirty="0"/>
          </a:p>
        </p:txBody>
      </p:sp>
    </p:spTree>
    <p:extLst>
      <p:ext uri="{BB962C8B-B14F-4D97-AF65-F5344CB8AC3E}">
        <p14:creationId xmlns:p14="http://schemas.microsoft.com/office/powerpoint/2010/main" val="1390379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a:t>Summary</a:t>
            </a:r>
          </a:p>
        </p:txBody>
      </p:sp>
      <p:sp>
        <p:nvSpPr>
          <p:cNvPr id="7" name="Content Placeholder 6"/>
          <p:cNvSpPr>
            <a:spLocks noGrp="1"/>
          </p:cNvSpPr>
          <p:nvPr>
            <p:ph sz="quarter" idx="1"/>
          </p:nvPr>
        </p:nvSpPr>
        <p:spPr/>
        <p:txBody>
          <a:bodyPr>
            <a:noAutofit/>
          </a:bodyPr>
          <a:lstStyle/>
          <a:p>
            <a:pPr>
              <a:spcAft>
                <a:spcPts val="300"/>
              </a:spcAft>
            </a:pPr>
            <a:r>
              <a:rPr lang="en-US" b="1" dirty="0"/>
              <a:t>Take a baseline with</a:t>
            </a:r>
          </a:p>
          <a:p>
            <a:pPr lvl="1">
              <a:spcAft>
                <a:spcPts val="300"/>
              </a:spcAft>
            </a:pPr>
            <a:r>
              <a:rPr lang="en-US" dirty="0"/>
              <a:t>Performance Monitor and PAL Tool</a:t>
            </a:r>
          </a:p>
          <a:p>
            <a:pPr lvl="1">
              <a:spcAft>
                <a:spcPts val="300"/>
              </a:spcAft>
            </a:pPr>
            <a:r>
              <a:rPr lang="en-US" dirty="0"/>
              <a:t>DMVs (Configuration, Wait Stats, Virtual File Stats)</a:t>
            </a:r>
          </a:p>
          <a:p>
            <a:pPr>
              <a:spcAft>
                <a:spcPts val="300"/>
              </a:spcAft>
            </a:pPr>
            <a:endParaRPr lang="en-US" dirty="0"/>
          </a:p>
          <a:p>
            <a:pPr>
              <a:spcAft>
                <a:spcPts val="300"/>
              </a:spcAft>
            </a:pPr>
            <a:r>
              <a:rPr lang="en-US" b="1" dirty="0"/>
              <a:t>Follow the tuning methodology with wait statistics to find the tuning candidates</a:t>
            </a:r>
          </a:p>
          <a:p>
            <a:pPr>
              <a:spcAft>
                <a:spcPts val="300"/>
              </a:spcAft>
            </a:pPr>
            <a:endParaRPr lang="en-US" b="1" dirty="0"/>
          </a:p>
          <a:p>
            <a:pPr>
              <a:spcAft>
                <a:spcPts val="300"/>
              </a:spcAft>
            </a:pPr>
            <a:r>
              <a:rPr lang="en-US" b="1" dirty="0"/>
              <a:t>Capture queries and execution statistics with</a:t>
            </a:r>
          </a:p>
          <a:p>
            <a:pPr lvl="1">
              <a:spcAft>
                <a:spcPts val="300"/>
              </a:spcAft>
            </a:pPr>
            <a:r>
              <a:rPr lang="en-US" dirty="0"/>
              <a:t>Dynamic Management Views</a:t>
            </a:r>
          </a:p>
          <a:p>
            <a:pPr lvl="1">
              <a:spcAft>
                <a:spcPts val="300"/>
              </a:spcAft>
            </a:pPr>
            <a:r>
              <a:rPr lang="en-US" dirty="0" err="1"/>
              <a:t>Serverside</a:t>
            </a:r>
            <a:r>
              <a:rPr lang="en-US" dirty="0"/>
              <a:t> Trace (deprecated)</a:t>
            </a:r>
          </a:p>
          <a:p>
            <a:pPr lvl="1">
              <a:spcAft>
                <a:spcPts val="300"/>
              </a:spcAft>
            </a:pPr>
            <a:r>
              <a:rPr lang="en-US" dirty="0"/>
              <a:t>Extended Events</a:t>
            </a:r>
          </a:p>
          <a:p>
            <a:pPr lvl="1">
              <a:spcAft>
                <a:spcPts val="300"/>
              </a:spcAft>
            </a:pPr>
            <a:endParaRPr lang="en-US" dirty="0"/>
          </a:p>
          <a:p>
            <a:pPr>
              <a:spcAft>
                <a:spcPts val="300"/>
              </a:spcAft>
            </a:pPr>
            <a:r>
              <a:rPr lang="en-US" b="1" dirty="0"/>
              <a:t>Query analysis is most effective with</a:t>
            </a:r>
          </a:p>
          <a:p>
            <a:pPr lvl="1">
              <a:spcAft>
                <a:spcPts val="300"/>
              </a:spcAft>
            </a:pPr>
            <a:r>
              <a:rPr lang="en-US" dirty="0"/>
              <a:t>Third-party tools (PAL, </a:t>
            </a:r>
            <a:r>
              <a:rPr lang="en-US" dirty="0" err="1"/>
              <a:t>ClearTrace</a:t>
            </a:r>
            <a:r>
              <a:rPr lang="en-US" dirty="0"/>
              <a:t>)</a:t>
            </a:r>
          </a:p>
          <a:p>
            <a:pPr lvl="1">
              <a:spcAft>
                <a:spcPts val="300"/>
              </a:spcAft>
            </a:pPr>
            <a:r>
              <a:rPr lang="en-US" dirty="0"/>
              <a:t>Database Tuning Advisor</a:t>
            </a:r>
            <a:endParaRPr lang="de-DE" dirty="0"/>
          </a:p>
        </p:txBody>
      </p:sp>
    </p:spTree>
    <p:extLst>
      <p:ext uri="{BB962C8B-B14F-4D97-AF65-F5344CB8AC3E}">
        <p14:creationId xmlns:p14="http://schemas.microsoft.com/office/powerpoint/2010/main" val="37262765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err="1"/>
              <a:t>Tempdb</a:t>
            </a:r>
            <a:endParaRPr lang="de-DE" dirty="0"/>
          </a:p>
        </p:txBody>
      </p:sp>
      <p:sp>
        <p:nvSpPr>
          <p:cNvPr id="5" name="Textplatzhalter 4"/>
          <p:cNvSpPr>
            <a:spLocks noGrp="1"/>
          </p:cNvSpPr>
          <p:nvPr>
            <p:ph type="body" idx="1"/>
          </p:nvPr>
        </p:nvSpPr>
        <p:spPr/>
        <p:txBody>
          <a:bodyPr/>
          <a:lstStyle/>
          <a:p>
            <a:r>
              <a:rPr lang="de-DE" dirty="0" err="1"/>
              <a:t>Configuration</a:t>
            </a:r>
            <a:r>
              <a:rPr lang="de-DE" dirty="0"/>
              <a:t> </a:t>
            </a:r>
            <a:r>
              <a:rPr lang="de-DE" dirty="0" err="1"/>
              <a:t>and</a:t>
            </a:r>
            <a:r>
              <a:rPr lang="de-DE" dirty="0"/>
              <a:t> Monitoring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de-DE" dirty="0"/>
              <a:t>Tempdb Best Practices</a:t>
            </a:r>
          </a:p>
        </p:txBody>
      </p:sp>
      <p:sp>
        <p:nvSpPr>
          <p:cNvPr id="7" name="Content Placeholder 6"/>
          <p:cNvSpPr>
            <a:spLocks noGrp="1"/>
          </p:cNvSpPr>
          <p:nvPr>
            <p:ph sz="quarter" idx="1"/>
          </p:nvPr>
        </p:nvSpPr>
        <p:spPr>
          <a:xfrm>
            <a:off x="450000" y="1259999"/>
            <a:ext cx="7740000" cy="5040000"/>
          </a:xfrm>
        </p:spPr>
        <p:txBody>
          <a:bodyPr>
            <a:noAutofit/>
          </a:bodyPr>
          <a:lstStyle/>
          <a:p>
            <a:pPr marL="0" lvl="1" indent="0">
              <a:lnSpc>
                <a:spcPct val="80000"/>
              </a:lnSpc>
              <a:spcBef>
                <a:spcPts val="601"/>
              </a:spcBef>
              <a:spcAft>
                <a:spcPts val="300"/>
              </a:spcAft>
              <a:buClr>
                <a:srgbClr val="727CA3"/>
              </a:buClr>
              <a:buNone/>
            </a:pPr>
            <a:r>
              <a:rPr lang="de-DE" b="1" dirty="0" err="1">
                <a:solidFill>
                  <a:prstClr val="black"/>
                </a:solidFill>
              </a:rPr>
              <a:t>Latch</a:t>
            </a:r>
            <a:r>
              <a:rPr lang="de-DE" b="1" dirty="0">
                <a:solidFill>
                  <a:prstClr val="black"/>
                </a:solidFill>
              </a:rPr>
              <a:t> Contention on PFS and SGAM pages</a:t>
            </a:r>
          </a:p>
          <a:p>
            <a:pPr marL="549262" lvl="2">
              <a:spcAft>
                <a:spcPts val="300"/>
              </a:spcAft>
              <a:buClr>
                <a:srgbClr val="727CA3"/>
              </a:buClr>
            </a:pPr>
            <a:r>
              <a:rPr lang="de-DE" dirty="0">
                <a:solidFill>
                  <a:prstClr val="black"/>
                </a:solidFill>
              </a:rPr>
              <a:t>Wait type PAGELATCH_EX  in sys.dm_os_waiting_tasks</a:t>
            </a:r>
          </a:p>
          <a:p>
            <a:pPr marL="549262" lvl="2">
              <a:spcAft>
                <a:spcPts val="300"/>
              </a:spcAft>
              <a:buClr>
                <a:srgbClr val="727CA3"/>
              </a:buClr>
            </a:pPr>
            <a:r>
              <a:rPr lang="de-DE" dirty="0">
                <a:solidFill>
                  <a:prstClr val="black"/>
                </a:solidFill>
              </a:rPr>
              <a:t>Resource description 2:1:1 and 2:1:3 in </a:t>
            </a:r>
            <a:r>
              <a:rPr lang="de-DE" dirty="0" err="1">
                <a:solidFill>
                  <a:prstClr val="black"/>
                </a:solidFill>
              </a:rPr>
              <a:t>sys.dm_os_waiting_tasks</a:t>
            </a:r>
            <a:endParaRPr lang="de-DE" dirty="0">
              <a:solidFill>
                <a:prstClr val="black"/>
              </a:solidFill>
            </a:endParaRPr>
          </a:p>
          <a:p>
            <a:pPr marL="549262" lvl="2">
              <a:spcAft>
                <a:spcPts val="300"/>
              </a:spcAft>
              <a:buClr>
                <a:srgbClr val="727CA3"/>
              </a:buClr>
            </a:pPr>
            <a:endParaRPr lang="en-US" dirty="0">
              <a:solidFill>
                <a:prstClr val="black"/>
              </a:solidFill>
            </a:endParaRPr>
          </a:p>
          <a:p>
            <a:pPr marL="0" lvl="1" indent="0" fontAlgn="auto">
              <a:lnSpc>
                <a:spcPct val="80000"/>
              </a:lnSpc>
              <a:spcBef>
                <a:spcPts val="601"/>
              </a:spcBef>
              <a:buClr>
                <a:srgbClr val="727CA3"/>
              </a:buClr>
              <a:buNone/>
            </a:pPr>
            <a:r>
              <a:rPr lang="en-US" b="1" dirty="0">
                <a:solidFill>
                  <a:prstClr val="black"/>
                </a:solidFill>
              </a:rPr>
              <a:t>Optimizing</a:t>
            </a:r>
          </a:p>
          <a:p>
            <a:pPr marL="549262" lvl="2">
              <a:spcAft>
                <a:spcPts val="0"/>
              </a:spcAft>
              <a:buClr>
                <a:srgbClr val="727CA3"/>
              </a:buClr>
            </a:pPr>
            <a:r>
              <a:rPr lang="en-US" dirty="0">
                <a:solidFill>
                  <a:prstClr val="black"/>
                </a:solidFill>
              </a:rPr>
              <a:t>There is no formula for calculating </a:t>
            </a:r>
            <a:r>
              <a:rPr lang="en-US" dirty="0" err="1">
                <a:solidFill>
                  <a:prstClr val="black"/>
                </a:solidFill>
              </a:rPr>
              <a:t>tempdb</a:t>
            </a:r>
            <a:r>
              <a:rPr lang="en-US" dirty="0">
                <a:solidFill>
                  <a:prstClr val="black"/>
                </a:solidFill>
              </a:rPr>
              <a:t> size.</a:t>
            </a:r>
          </a:p>
          <a:p>
            <a:pPr marL="549262" lvl="2">
              <a:spcAft>
                <a:spcPts val="0"/>
              </a:spcAft>
              <a:buClr>
                <a:srgbClr val="727CA3"/>
              </a:buClr>
            </a:pPr>
            <a:r>
              <a:rPr lang="en-US" dirty="0">
                <a:solidFill>
                  <a:prstClr val="black"/>
                </a:solidFill>
              </a:rPr>
              <a:t>Size accordingly, </a:t>
            </a:r>
            <a:r>
              <a:rPr lang="en-US" dirty="0"/>
              <a:t>If you don’t know better start with 2048 MB for each data file and 1024 MB grow size and with 1024 MB for the log file and grow size 512 MB.</a:t>
            </a:r>
            <a:endParaRPr lang="en-US" dirty="0">
              <a:solidFill>
                <a:prstClr val="black"/>
              </a:solidFill>
            </a:endParaRPr>
          </a:p>
          <a:p>
            <a:pPr marL="549262" lvl="2">
              <a:spcAft>
                <a:spcPts val="0"/>
              </a:spcAft>
              <a:buClr>
                <a:srgbClr val="727CA3"/>
              </a:buClr>
            </a:pPr>
            <a:r>
              <a:rPr lang="en-US" dirty="0">
                <a:solidFill>
                  <a:prstClr val="black"/>
                </a:solidFill>
              </a:rPr>
              <a:t>Use multiple data files</a:t>
            </a:r>
          </a:p>
          <a:p>
            <a:pPr marL="823893" lvl="3">
              <a:spcAft>
                <a:spcPts val="0"/>
              </a:spcAft>
              <a:buClr>
                <a:srgbClr val="727CA3"/>
              </a:buClr>
              <a:buFont typeface="Wingdings 3"/>
              <a:buChar char=""/>
            </a:pPr>
            <a:r>
              <a:rPr lang="en-US" dirty="0">
                <a:solidFill>
                  <a:prstClr val="black"/>
                </a:solidFill>
              </a:rPr>
              <a:t>&lt;= 8 cores, #files = #cores</a:t>
            </a:r>
          </a:p>
          <a:p>
            <a:pPr marL="823893" lvl="3">
              <a:spcAft>
                <a:spcPts val="0"/>
              </a:spcAft>
              <a:buClr>
                <a:srgbClr val="727CA3"/>
              </a:buClr>
              <a:buFont typeface="Wingdings 3"/>
              <a:buChar char=""/>
            </a:pPr>
            <a:r>
              <a:rPr lang="en-US" dirty="0">
                <a:solidFill>
                  <a:prstClr val="black"/>
                </a:solidFill>
              </a:rPr>
              <a:t>&gt; 8 cores, #files = 8 and increase in blocks of 4</a:t>
            </a:r>
          </a:p>
          <a:p>
            <a:pPr marL="549262" lvl="2">
              <a:spcAft>
                <a:spcPts val="0"/>
              </a:spcAft>
              <a:buClr>
                <a:srgbClr val="727CA3"/>
              </a:buClr>
            </a:pPr>
            <a:r>
              <a:rPr lang="en-US" dirty="0">
                <a:solidFill>
                  <a:prstClr val="black"/>
                </a:solidFill>
              </a:rPr>
              <a:t>Put the </a:t>
            </a:r>
            <a:r>
              <a:rPr lang="en-US" dirty="0" err="1">
                <a:solidFill>
                  <a:prstClr val="black"/>
                </a:solidFill>
              </a:rPr>
              <a:t>tempdb</a:t>
            </a:r>
            <a:r>
              <a:rPr lang="en-US" dirty="0">
                <a:solidFill>
                  <a:prstClr val="black"/>
                </a:solidFill>
              </a:rPr>
              <a:t> database on a fast I/O subsystem (RAID 10) and isolate from everything else.</a:t>
            </a:r>
          </a:p>
          <a:p>
            <a:pPr marL="549262" lvl="2">
              <a:spcAft>
                <a:spcPts val="0"/>
              </a:spcAft>
              <a:buClr>
                <a:srgbClr val="727CA3"/>
              </a:buClr>
            </a:pPr>
            <a:r>
              <a:rPr lang="en-US" dirty="0"/>
              <a:t>Never let the </a:t>
            </a:r>
            <a:r>
              <a:rPr lang="en-US" dirty="0" err="1"/>
              <a:t>TempDB</a:t>
            </a:r>
            <a:r>
              <a:rPr lang="en-US" dirty="0"/>
              <a:t> grow to its steady state size through auto-grow. You should only use auto-grow as a last resort but not as a strategy.</a:t>
            </a:r>
          </a:p>
          <a:p>
            <a:pPr marL="549262" lvl="2">
              <a:spcAft>
                <a:spcPts val="0"/>
              </a:spcAft>
              <a:buClr>
                <a:srgbClr val="727CA3"/>
              </a:buClr>
            </a:pPr>
            <a:r>
              <a:rPr lang="en-US" dirty="0">
                <a:solidFill>
                  <a:prstClr val="black"/>
                </a:solidFill>
              </a:rPr>
              <a:t>Enable trace flag –T1118 to remove single-page allocations, no longer needed from SQL Server 2016 onwards where it will be automatically set during setup.</a:t>
            </a:r>
            <a:endParaRPr lang="de-DE" dirty="0">
              <a:solidFill>
                <a:prstClr val="black"/>
              </a:solidFill>
            </a:endParaRPr>
          </a:p>
        </p:txBody>
      </p:sp>
      <p:sp>
        <p:nvSpPr>
          <p:cNvPr id="6" name="Content Placeholder 6">
            <a:extLst>
              <a:ext uri="{FF2B5EF4-FFF2-40B4-BE49-F238E27FC236}">
                <a16:creationId xmlns:a16="http://schemas.microsoft.com/office/drawing/2014/main" id="{3E733ADA-5BE4-4559-A3AA-CC06948B665B}"/>
              </a:ext>
            </a:extLst>
          </p:cNvPr>
          <p:cNvSpPr txBox="1">
            <a:spLocks/>
          </p:cNvSpPr>
          <p:nvPr/>
        </p:nvSpPr>
        <p:spPr>
          <a:xfrm>
            <a:off x="8476894" y="3755630"/>
            <a:ext cx="3715106" cy="670111"/>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defTabSz="915248">
              <a:lnSpc>
                <a:spcPct val="100000"/>
              </a:lnSpc>
              <a:spcBef>
                <a:spcPts val="0"/>
              </a:spcBef>
              <a:buNone/>
            </a:pPr>
            <a:r>
              <a:rPr lang="de-DE" sz="1600" dirty="0">
                <a:solidFill>
                  <a:prstClr val="white"/>
                </a:solidFill>
                <a:latin typeface="Arial" panose="020B0604020202020204" pitchFamily="34" charset="0"/>
                <a:cs typeface="Arial" panose="020B0604020202020204" pitchFamily="34" charset="0"/>
              </a:rPr>
              <a:t>Reference:</a:t>
            </a:r>
          </a:p>
          <a:p>
            <a:pPr marL="0" indent="0" defTabSz="915248">
              <a:lnSpc>
                <a:spcPct val="100000"/>
              </a:lnSpc>
              <a:spcBef>
                <a:spcPts val="0"/>
              </a:spcBef>
              <a:buNone/>
            </a:pPr>
            <a:r>
              <a:rPr lang="en-US" sz="1600" dirty="0" err="1">
                <a:solidFill>
                  <a:srgbClr val="000000"/>
                </a:solidFill>
                <a:latin typeface="Arial" panose="020B0604020202020204" pitchFamily="34" charset="0"/>
                <a:cs typeface="Arial" panose="020B0604020202020204" pitchFamily="34" charset="0"/>
                <a:hlinkClick r:id="rId3"/>
              </a:rPr>
              <a:t>Tempdb</a:t>
            </a:r>
            <a:r>
              <a:rPr lang="en-US" sz="1600" dirty="0">
                <a:solidFill>
                  <a:srgbClr val="000000"/>
                </a:solidFill>
                <a:latin typeface="Arial" panose="020B0604020202020204" pitchFamily="34" charset="0"/>
                <a:cs typeface="Arial" panose="020B0604020202020204" pitchFamily="34" charset="0"/>
                <a:hlinkClick r:id="rId3"/>
              </a:rPr>
              <a:t> Configuration Advice</a:t>
            </a:r>
            <a:endParaRPr lang="de-DE" sz="16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28371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2883658" cy="1060796"/>
          </a:xfrm>
          <a:prstGeom prst="rect">
            <a:avLst/>
          </a:prstGeom>
          <a:solidFill>
            <a:srgbClr val="0072C6"/>
          </a:solidFill>
        </p:spPr>
      </p:pic>
      <p:sp>
        <p:nvSpPr>
          <p:cNvPr id="5" name="Textfeld 6"/>
          <p:cNvSpPr txBox="1"/>
          <p:nvPr/>
        </p:nvSpPr>
        <p:spPr>
          <a:xfrm>
            <a:off x="360000" y="2880000"/>
            <a:ext cx="7795727" cy="839589"/>
          </a:xfrm>
          <a:prstGeom prst="rect">
            <a:avLst/>
          </a:prstGeom>
          <a:noFill/>
        </p:spPr>
        <p:txBody>
          <a:bodyPr wrap="square" rtlCol="0">
            <a:spAutoFit/>
          </a:bodyPr>
          <a:lstStyle/>
          <a:p>
            <a:pPr algn="ctr" defTabSz="868252">
              <a:spcAft>
                <a:spcPts val="589"/>
              </a:spcAft>
            </a:pPr>
            <a:r>
              <a:rPr lang="de-DE" sz="2400" b="1" dirty="0">
                <a:solidFill>
                  <a:srgbClr val="000000"/>
                </a:solidFill>
                <a:ea typeface="Verdana" pitchFamily="34" charset="0"/>
                <a:cs typeface="Arial" pitchFamily="34" charset="0"/>
              </a:rPr>
              <a:t>„The </a:t>
            </a:r>
            <a:r>
              <a:rPr lang="de-DE" sz="2400" b="1" dirty="0" err="1">
                <a:solidFill>
                  <a:srgbClr val="000000"/>
                </a:solidFill>
                <a:ea typeface="Verdana" pitchFamily="34" charset="0"/>
                <a:cs typeface="Arial" pitchFamily="34" charset="0"/>
              </a:rPr>
              <a:t>secret</a:t>
            </a:r>
            <a:r>
              <a:rPr lang="de-DE" sz="2400" b="1" dirty="0">
                <a:solidFill>
                  <a:srgbClr val="000000"/>
                </a:solidFill>
                <a:ea typeface="Verdana" pitchFamily="34" charset="0"/>
                <a:cs typeface="Arial" pitchFamily="34" charset="0"/>
              </a:rPr>
              <a:t> </a:t>
            </a:r>
            <a:r>
              <a:rPr lang="de-DE" sz="2400" b="1" dirty="0" err="1">
                <a:solidFill>
                  <a:srgbClr val="000000"/>
                </a:solidFill>
                <a:ea typeface="Verdana" pitchFamily="34" charset="0"/>
                <a:cs typeface="Arial" pitchFamily="34" charset="0"/>
              </a:rPr>
              <a:t>of</a:t>
            </a:r>
            <a:r>
              <a:rPr lang="de-DE" sz="2400" b="1" dirty="0">
                <a:solidFill>
                  <a:srgbClr val="000000"/>
                </a:solidFill>
                <a:ea typeface="Verdana" pitchFamily="34" charset="0"/>
                <a:cs typeface="Arial" pitchFamily="34" charset="0"/>
              </a:rPr>
              <a:t> </a:t>
            </a:r>
            <a:r>
              <a:rPr lang="de-DE" sz="2400" b="1" dirty="0" err="1">
                <a:solidFill>
                  <a:srgbClr val="000000"/>
                </a:solidFill>
                <a:ea typeface="Verdana" pitchFamily="34" charset="0"/>
                <a:cs typeface="Arial" pitchFamily="34" charset="0"/>
              </a:rPr>
              <a:t>success</a:t>
            </a:r>
            <a:r>
              <a:rPr lang="de-DE" sz="2400" b="1" dirty="0">
                <a:solidFill>
                  <a:srgbClr val="000000"/>
                </a:solidFill>
                <a:ea typeface="Verdana" pitchFamily="34" charset="0"/>
                <a:cs typeface="Arial" pitchFamily="34" charset="0"/>
              </a:rPr>
              <a:t> </a:t>
            </a:r>
            <a:r>
              <a:rPr lang="de-DE" sz="2400" b="1" dirty="0" err="1">
                <a:solidFill>
                  <a:srgbClr val="000000"/>
                </a:solidFill>
                <a:ea typeface="Verdana" pitchFamily="34" charset="0"/>
                <a:cs typeface="Arial" pitchFamily="34" charset="0"/>
              </a:rPr>
              <a:t>is</a:t>
            </a:r>
            <a:r>
              <a:rPr lang="de-DE" sz="2400" b="1" dirty="0">
                <a:solidFill>
                  <a:srgbClr val="000000"/>
                </a:solidFill>
                <a:ea typeface="Verdana" pitchFamily="34" charset="0"/>
                <a:cs typeface="Arial" pitchFamily="34" charset="0"/>
              </a:rPr>
              <a:t> </a:t>
            </a:r>
            <a:r>
              <a:rPr lang="de-DE" sz="2400" b="1" dirty="0" err="1">
                <a:solidFill>
                  <a:srgbClr val="000000"/>
                </a:solidFill>
                <a:ea typeface="Verdana" pitchFamily="34" charset="0"/>
                <a:cs typeface="Arial" pitchFamily="34" charset="0"/>
              </a:rPr>
              <a:t>constancy</a:t>
            </a:r>
            <a:r>
              <a:rPr lang="de-DE" sz="2400" b="1" dirty="0">
                <a:solidFill>
                  <a:srgbClr val="000000"/>
                </a:solidFill>
                <a:ea typeface="Verdana" pitchFamily="34" charset="0"/>
                <a:cs typeface="Arial" pitchFamily="34" charset="0"/>
              </a:rPr>
              <a:t> </a:t>
            </a:r>
            <a:r>
              <a:rPr lang="de-DE" sz="2400" b="1" dirty="0" err="1">
                <a:solidFill>
                  <a:srgbClr val="000000"/>
                </a:solidFill>
                <a:ea typeface="Verdana" pitchFamily="34" charset="0"/>
                <a:cs typeface="Arial" pitchFamily="34" charset="0"/>
              </a:rPr>
              <a:t>of</a:t>
            </a:r>
            <a:r>
              <a:rPr lang="de-DE" sz="2400" b="1" dirty="0">
                <a:solidFill>
                  <a:srgbClr val="000000"/>
                </a:solidFill>
                <a:ea typeface="Verdana" pitchFamily="34" charset="0"/>
                <a:cs typeface="Arial" pitchFamily="34" charset="0"/>
              </a:rPr>
              <a:t> </a:t>
            </a:r>
            <a:r>
              <a:rPr lang="de-DE" sz="2400" b="1" dirty="0" err="1">
                <a:solidFill>
                  <a:srgbClr val="000000"/>
                </a:solidFill>
                <a:ea typeface="Verdana" pitchFamily="34" charset="0"/>
                <a:cs typeface="Arial" pitchFamily="34" charset="0"/>
              </a:rPr>
              <a:t>purpose</a:t>
            </a:r>
            <a:r>
              <a:rPr lang="de-DE" sz="2400" b="1" dirty="0">
                <a:solidFill>
                  <a:srgbClr val="000000"/>
                </a:solidFill>
                <a:ea typeface="Verdana" pitchFamily="34" charset="0"/>
                <a:cs typeface="Arial" pitchFamily="34" charset="0"/>
              </a:rPr>
              <a:t>.“</a:t>
            </a:r>
          </a:p>
          <a:p>
            <a:pPr algn="ctr" defTabSz="868252"/>
            <a:r>
              <a:rPr lang="de-DE" sz="2000" i="1" dirty="0">
                <a:solidFill>
                  <a:srgbClr val="000000"/>
                </a:solidFill>
                <a:ea typeface="Verdana" pitchFamily="34" charset="0"/>
                <a:cs typeface="Arial" pitchFamily="34" charset="0"/>
              </a:rPr>
              <a:t>Benjamin Disraeli</a:t>
            </a:r>
            <a:r>
              <a:rPr lang="de-DE" sz="2000" dirty="0">
                <a:solidFill>
                  <a:srgbClr val="000000"/>
                </a:solidFill>
                <a:ea typeface="Verdana" pitchFamily="34" charset="0"/>
                <a:cs typeface="Arial" pitchFamily="34" charset="0"/>
              </a:rPr>
              <a:t> [1804-1881]; brit. </a:t>
            </a:r>
            <a:r>
              <a:rPr lang="de-DE" sz="2000" dirty="0" err="1">
                <a:solidFill>
                  <a:srgbClr val="000000"/>
                </a:solidFill>
                <a:ea typeface="Verdana" pitchFamily="34" charset="0"/>
                <a:cs typeface="Arial" pitchFamily="34" charset="0"/>
              </a:rPr>
              <a:t>politician</a:t>
            </a:r>
            <a:endParaRPr lang="de-DE" sz="2000" dirty="0">
              <a:solidFill>
                <a:srgbClr val="000000"/>
              </a:solidFill>
              <a:ea typeface="Verdana" pitchFamily="34" charset="0"/>
              <a:cs typeface="Arial" pitchFamily="34" charset="0"/>
            </a:endParaRPr>
          </a:p>
        </p:txBody>
      </p:sp>
      <p:sp>
        <p:nvSpPr>
          <p:cNvPr id="6" name="Rectangle 5"/>
          <p:cNvSpPr/>
          <p:nvPr/>
        </p:nvSpPr>
        <p:spPr bwMode="white">
          <a:xfrm>
            <a:off x="8532000" y="1"/>
            <a:ext cx="3653861" cy="6858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4879" tIns="44879" rIns="44879" bIns="44879" numCol="1" spcCol="0" rtlCol="0" fromWordArt="0" anchor="ctr" anchorCtr="0" forceAA="0" compatLnSpc="1">
            <a:prstTxWarp prst="textNoShape">
              <a:avLst/>
            </a:prstTxWarp>
            <a:noAutofit/>
          </a:bodyPr>
          <a:lstStyle/>
          <a:p>
            <a:pPr algn="ctr" defTabSz="897273"/>
            <a:endParaRPr lang="en-US" sz="2160" dirty="0">
              <a:gradFill>
                <a:gsLst>
                  <a:gs pos="0">
                    <a:srgbClr val="FFFFFF"/>
                  </a:gs>
                  <a:gs pos="100000">
                    <a:srgbClr val="FFFFFF"/>
                  </a:gs>
                </a:gsLst>
                <a:lin ang="5400000" scaled="0"/>
              </a:gradFill>
              <a:ea typeface="Segoe UI" pitchFamily="34" charset="0"/>
              <a:cs typeface="Segoe UI" pitchFamily="34" charset="0"/>
            </a:endParaRPr>
          </a:p>
        </p:txBody>
      </p:sp>
      <p:cxnSp>
        <p:nvCxnSpPr>
          <p:cNvPr id="7" name="Gerader Verbinder 3"/>
          <p:cNvCxnSpPr/>
          <p:nvPr/>
        </p:nvCxnSpPr>
        <p:spPr>
          <a:xfrm>
            <a:off x="8532000" y="1170000"/>
            <a:ext cx="365533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640000" y="360000"/>
            <a:ext cx="3464768" cy="606334"/>
          </a:xfrm>
          <a:prstGeom prst="rect">
            <a:avLst/>
          </a:prstGeom>
        </p:spPr>
        <p:txBody>
          <a:bodyPr vert="horz" wrap="square" lIns="140758" tIns="87975" rIns="140758" bIns="87975"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sz="3600" dirty="0">
                <a:solidFill>
                  <a:srgbClr val="FFFFFF"/>
                </a:solidFill>
                <a:latin typeface="Arial" panose="020B0604020202020204" pitchFamily="34" charset="0"/>
                <a:cs typeface="Arial" panose="020B0604020202020204" pitchFamily="34" charset="0"/>
              </a:rPr>
              <a:t>SQL Server</a:t>
            </a:r>
          </a:p>
        </p:txBody>
      </p:sp>
    </p:spTree>
    <p:extLst>
      <p:ext uri="{BB962C8B-B14F-4D97-AF65-F5344CB8AC3E}">
        <p14:creationId xmlns:p14="http://schemas.microsoft.com/office/powerpoint/2010/main" val="1366875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de-DE" dirty="0"/>
              <a:t>SQL Service Account </a:t>
            </a:r>
            <a:r>
              <a:rPr lang="de-DE" dirty="0" err="1"/>
              <a:t>Privileges</a:t>
            </a:r>
            <a:endParaRPr lang="de-DE" dirty="0"/>
          </a:p>
        </p:txBody>
      </p:sp>
      <p:sp>
        <p:nvSpPr>
          <p:cNvPr id="4" name="Text Placeholder 3"/>
          <p:cNvSpPr>
            <a:spLocks noGrp="1"/>
          </p:cNvSpPr>
          <p:nvPr>
            <p:ph sz="quarter" idx="1"/>
          </p:nvPr>
        </p:nvSpPr>
        <p:spPr/>
        <p:txBody>
          <a:bodyPr>
            <a:normAutofit/>
          </a:bodyPr>
          <a:lstStyle/>
          <a:p>
            <a:r>
              <a:rPr lang="de-DE" sz="1800" b="1" dirty="0" err="1"/>
              <a:t>Perform</a:t>
            </a:r>
            <a:r>
              <a:rPr lang="de-DE" sz="1800" b="1" dirty="0"/>
              <a:t> Volume Maintenance Tasks</a:t>
            </a:r>
          </a:p>
          <a:p>
            <a:pPr lvl="1"/>
            <a:r>
              <a:rPr lang="de-DE" sz="1600" dirty="0"/>
              <a:t>Instant </a:t>
            </a:r>
            <a:r>
              <a:rPr lang="de-DE" sz="1600" dirty="0" err="1"/>
              <a:t>Initialization</a:t>
            </a:r>
            <a:r>
              <a:rPr lang="de-DE" sz="1600" dirty="0"/>
              <a:t>, </a:t>
            </a:r>
            <a:r>
              <a:rPr lang="en-US" sz="1600" dirty="0"/>
              <a:t>allows data file allocation requests to skip Zero Initialization on creation</a:t>
            </a:r>
          </a:p>
          <a:p>
            <a:pPr lvl="1"/>
            <a:r>
              <a:rPr lang="en-US" sz="1600" dirty="0"/>
              <a:t>ONLY the transaction log must be zero initialized because of its circular nature</a:t>
            </a:r>
          </a:p>
          <a:p>
            <a:endParaRPr lang="en-US" sz="1800" b="1" dirty="0"/>
          </a:p>
          <a:p>
            <a:r>
              <a:rPr lang="en-US" sz="1800" b="1" dirty="0"/>
              <a:t>Lock Pages in Memory</a:t>
            </a:r>
          </a:p>
          <a:p>
            <a:pPr lvl="1"/>
            <a:r>
              <a:rPr lang="en-US" sz="1600" dirty="0"/>
              <a:t>Makes sure that SQL Server’s memory is not paged out to disk</a:t>
            </a:r>
          </a:p>
          <a:p>
            <a:pPr lvl="1"/>
            <a:r>
              <a:rPr lang="en-US" sz="1600" dirty="0"/>
              <a:t>Memory is considered as locked (</a:t>
            </a:r>
            <a:r>
              <a:rPr lang="en-US" sz="1600" dirty="0" err="1"/>
              <a:t>nonpageable</a:t>
            </a:r>
            <a:r>
              <a:rPr lang="en-US" sz="1600" dirty="0"/>
              <a:t>) and must be backed up by physical memory</a:t>
            </a:r>
            <a:endParaRPr lang="de-DE" sz="1400" dirty="0"/>
          </a:p>
        </p:txBody>
      </p:sp>
      <p:sp>
        <p:nvSpPr>
          <p:cNvPr id="6" name="Content Placeholder 6"/>
          <p:cNvSpPr txBox="1">
            <a:spLocks/>
          </p:cNvSpPr>
          <p:nvPr/>
        </p:nvSpPr>
        <p:spPr>
          <a:xfrm>
            <a:off x="8454967" y="2473581"/>
            <a:ext cx="3737033" cy="3592129"/>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en-US" sz="1571" dirty="0">
                <a:solidFill>
                  <a:schemeClr val="bg1"/>
                </a:solidFill>
                <a:latin typeface="Arial" panose="020B0604020202020204" pitchFamily="34" charset="0"/>
                <a:cs typeface="Arial" panose="020B0604020202020204" pitchFamily="34" charset="0"/>
              </a:rPr>
              <a:t>Set Max Server </a:t>
            </a:r>
            <a:r>
              <a:rPr lang="en-US" sz="1767" dirty="0">
                <a:solidFill>
                  <a:schemeClr val="bg1"/>
                </a:solidFill>
                <a:latin typeface="Arial" panose="020B0604020202020204" pitchFamily="34" charset="0"/>
                <a:cs typeface="Arial" panose="020B0604020202020204" pitchFamily="34" charset="0"/>
              </a:rPr>
              <a:t>Memory</a:t>
            </a:r>
            <a:r>
              <a:rPr lang="en-US" sz="1571" dirty="0">
                <a:solidFill>
                  <a:schemeClr val="bg1"/>
                </a:solidFill>
                <a:latin typeface="Arial" panose="020B0604020202020204" pitchFamily="34" charset="0"/>
                <a:cs typeface="Arial" panose="020B0604020202020204" pitchFamily="34" charset="0"/>
              </a:rPr>
              <a:t> to limit SQL Server memory usage:</a:t>
            </a:r>
          </a:p>
          <a:p>
            <a:pPr marL="457180" lvl="3">
              <a:lnSpc>
                <a:spcPct val="100000"/>
              </a:lnSpc>
              <a:spcBef>
                <a:spcPts val="0"/>
              </a:spcBef>
              <a:buClr>
                <a:schemeClr val="bg1"/>
              </a:buClr>
            </a:pPr>
            <a:r>
              <a:rPr lang="en-US" sz="1571" dirty="0">
                <a:solidFill>
                  <a:schemeClr val="bg1"/>
                </a:solidFill>
                <a:latin typeface="Arial" panose="020B0604020202020204" pitchFamily="34" charset="0"/>
                <a:cs typeface="Arial" panose="020B0604020202020204" pitchFamily="34" charset="0"/>
              </a:rPr>
              <a:t>Make sure that OS has enough physical memory</a:t>
            </a:r>
          </a:p>
          <a:p>
            <a:pPr marL="457180" lvl="3">
              <a:lnSpc>
                <a:spcPct val="100000"/>
              </a:lnSpc>
              <a:spcBef>
                <a:spcPts val="0"/>
              </a:spcBef>
              <a:buClr>
                <a:schemeClr val="bg1"/>
              </a:buClr>
            </a:pPr>
            <a:r>
              <a:rPr lang="en-US" sz="1571" dirty="0">
                <a:solidFill>
                  <a:schemeClr val="bg1"/>
                </a:solidFill>
                <a:latin typeface="Arial" panose="020B0604020202020204" pitchFamily="34" charset="0"/>
                <a:cs typeface="Arial" panose="020B0604020202020204" pitchFamily="34" charset="0"/>
              </a:rPr>
              <a:t>Monitor Memory\</a:t>
            </a:r>
            <a:r>
              <a:rPr lang="de-DE" sz="1571" dirty="0" err="1">
                <a:solidFill>
                  <a:schemeClr val="bg1"/>
                </a:solidFill>
                <a:latin typeface="Arial" panose="020B0604020202020204" pitchFamily="34" charset="0"/>
                <a:cs typeface="Arial" panose="020B0604020202020204" pitchFamily="34" charset="0"/>
              </a:rPr>
              <a:t>Available</a:t>
            </a:r>
            <a:r>
              <a:rPr lang="de-DE" sz="1571" dirty="0">
                <a:solidFill>
                  <a:schemeClr val="bg1"/>
                </a:solidFill>
                <a:latin typeface="Arial" panose="020B0604020202020204" pitchFamily="34" charset="0"/>
                <a:cs typeface="Arial" panose="020B0604020202020204" pitchFamily="34" charset="0"/>
              </a:rPr>
              <a:t> Mbytes</a:t>
            </a:r>
          </a:p>
          <a:p>
            <a:pPr marL="173243" lvl="2" indent="0">
              <a:lnSpc>
                <a:spcPct val="100000"/>
              </a:lnSpc>
              <a:spcBef>
                <a:spcPts val="0"/>
              </a:spcBef>
              <a:buNone/>
            </a:pPr>
            <a:endParaRPr lang="en-US" sz="1571" dirty="0">
              <a:solidFill>
                <a:schemeClr val="bg1"/>
              </a:solidFill>
              <a:latin typeface="Arial" panose="020B0604020202020204" pitchFamily="34" charset="0"/>
              <a:cs typeface="Arial" panose="020B0604020202020204" pitchFamily="34" charset="0"/>
            </a:endParaRPr>
          </a:p>
          <a:p>
            <a:pPr marL="0" lvl="2" indent="0">
              <a:lnSpc>
                <a:spcPct val="100000"/>
              </a:lnSpc>
              <a:spcBef>
                <a:spcPts val="0"/>
              </a:spcBef>
              <a:buNone/>
            </a:pPr>
            <a:r>
              <a:rPr lang="en-US" sz="1571" dirty="0">
                <a:solidFill>
                  <a:schemeClr val="bg1"/>
                </a:solidFill>
                <a:latin typeface="Arial" panose="020B0604020202020204" pitchFamily="34" charset="0"/>
                <a:cs typeface="Arial" panose="020B0604020202020204" pitchFamily="34" charset="0"/>
              </a:rPr>
              <a:t>Task Manager is not showing all of the memory allocated for SQL Server. Use the </a:t>
            </a:r>
            <a:r>
              <a:rPr lang="en-US" sz="1571" dirty="0" err="1">
                <a:solidFill>
                  <a:schemeClr val="bg1"/>
                </a:solidFill>
                <a:latin typeface="Arial" panose="020B0604020202020204" pitchFamily="34" charset="0"/>
                <a:cs typeface="Arial" panose="020B0604020202020204" pitchFamily="34" charset="0"/>
              </a:rPr>
              <a:t>SQLServer:Memory</a:t>
            </a:r>
            <a:r>
              <a:rPr lang="en-US" sz="1571" dirty="0">
                <a:solidFill>
                  <a:schemeClr val="bg1"/>
                </a:solidFill>
                <a:latin typeface="Arial" panose="020B0604020202020204" pitchFamily="34" charset="0"/>
                <a:cs typeface="Arial" panose="020B0604020202020204" pitchFamily="34" charset="0"/>
              </a:rPr>
              <a:t> Manager/Total Server Memory (KB) performance counter or query the </a:t>
            </a:r>
            <a:r>
              <a:rPr lang="en-US" sz="1571" dirty="0" err="1">
                <a:solidFill>
                  <a:schemeClr val="bg1"/>
                </a:solidFill>
                <a:latin typeface="Arial" panose="020B0604020202020204" pitchFamily="34" charset="0"/>
                <a:cs typeface="Arial" panose="020B0604020202020204" pitchFamily="34" charset="0"/>
              </a:rPr>
              <a:t>sys.dm_os_process_memory</a:t>
            </a:r>
            <a:r>
              <a:rPr lang="en-US" sz="1571" dirty="0">
                <a:solidFill>
                  <a:schemeClr val="bg1"/>
                </a:solidFill>
                <a:latin typeface="Arial" panose="020B0604020202020204" pitchFamily="34" charset="0"/>
                <a:cs typeface="Arial" panose="020B0604020202020204" pitchFamily="34" charset="0"/>
              </a:rPr>
              <a:t> DMV in SQL Server 2008 and later.</a:t>
            </a:r>
            <a:endParaRPr lang="de-DE" sz="1571"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24D3D64-7FB7-4AFE-B231-5D8D6BD18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00" y="1260003"/>
            <a:ext cx="7615428" cy="5175885"/>
          </a:xfrm>
          <a:prstGeom prst="rect">
            <a:avLst/>
          </a:prstGeom>
          <a:ln w="19050">
            <a:solidFill>
              <a:schemeClr val="bg1">
                <a:lumMod val="65000"/>
              </a:schemeClr>
            </a:solidFill>
          </a:ln>
        </p:spPr>
      </p:pic>
    </p:spTree>
    <p:extLst>
      <p:ext uri="{BB962C8B-B14F-4D97-AF65-F5344CB8AC3E}">
        <p14:creationId xmlns:p14="http://schemas.microsoft.com/office/powerpoint/2010/main" val="1218732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Configuration</a:t>
            </a:r>
            <a:r>
              <a:rPr lang="de-DE" dirty="0"/>
              <a:t> and Maintenance</a:t>
            </a:r>
          </a:p>
        </p:txBody>
      </p:sp>
      <p:grpSp>
        <p:nvGrpSpPr>
          <p:cNvPr id="47" name="Group 46">
            <a:extLst>
              <a:ext uri="{FF2B5EF4-FFF2-40B4-BE49-F238E27FC236}">
                <a16:creationId xmlns:a16="http://schemas.microsoft.com/office/drawing/2014/main" id="{31D1EE9A-378B-4B8D-B6D8-135067B145A7}"/>
              </a:ext>
            </a:extLst>
          </p:cNvPr>
          <p:cNvGrpSpPr/>
          <p:nvPr/>
        </p:nvGrpSpPr>
        <p:grpSpPr>
          <a:xfrm>
            <a:off x="8062215" y="1350000"/>
            <a:ext cx="3421786" cy="4968000"/>
            <a:chOff x="8066369" y="1272321"/>
            <a:chExt cx="3421786" cy="4968000"/>
          </a:xfrm>
        </p:grpSpPr>
        <p:sp>
          <p:nvSpPr>
            <p:cNvPr id="95" name="Rectangle 28"/>
            <p:cNvSpPr/>
            <p:nvPr/>
          </p:nvSpPr>
          <p:spPr>
            <a:xfrm>
              <a:off x="8104154" y="1722321"/>
              <a:ext cx="3384001" cy="2826000"/>
            </a:xfrm>
            <a:prstGeom prst="rect">
              <a:avLst/>
            </a:prstGeom>
            <a:solidFill>
              <a:srgbClr val="505050"/>
            </a:solidFill>
            <a:ln w="10795" cap="flat" cmpd="sng" algn="ctr">
              <a:noFill/>
              <a:prstDash val="solid"/>
            </a:ln>
            <a:effectLst/>
          </p:spPr>
          <p:txBody>
            <a:bodyPr rtlCol="0" anchor="ctr"/>
            <a:lstStyle/>
            <a:p>
              <a:pPr algn="ctr" defTabSz="762700">
                <a:defRPr/>
              </a:pPr>
              <a:endParaRPr lang="en-US" sz="1308" kern="0" dirty="0">
                <a:solidFill>
                  <a:srgbClr val="FFFFFF"/>
                </a:solidFill>
              </a:endParaRPr>
            </a:p>
          </p:txBody>
        </p:sp>
        <p:sp>
          <p:nvSpPr>
            <p:cNvPr id="100" name="Rectangle 59"/>
            <p:cNvSpPr/>
            <p:nvPr/>
          </p:nvSpPr>
          <p:spPr>
            <a:xfrm>
              <a:off x="8104154" y="1812321"/>
              <a:ext cx="1710000" cy="576000"/>
            </a:xfrm>
            <a:prstGeom prst="rect">
              <a:avLst/>
            </a:prstGeom>
            <a:solidFill>
              <a:srgbClr val="FF8C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600" kern="0" dirty="0">
                  <a:gradFill>
                    <a:gsLst>
                      <a:gs pos="30088">
                        <a:srgbClr val="FFFFFF"/>
                      </a:gs>
                      <a:gs pos="64000">
                        <a:srgbClr val="FFFFFF"/>
                      </a:gs>
                    </a:gsLst>
                    <a:lin ang="5400000" scaled="1"/>
                  </a:gradFill>
                </a:rPr>
                <a:t>Job Runtimes...</a:t>
              </a:r>
            </a:p>
          </p:txBody>
        </p:sp>
        <p:sp>
          <p:nvSpPr>
            <p:cNvPr id="102" name="Rectangle 61"/>
            <p:cNvSpPr/>
            <p:nvPr/>
          </p:nvSpPr>
          <p:spPr>
            <a:xfrm>
              <a:off x="8464154" y="2352321"/>
              <a:ext cx="3024000" cy="792000"/>
            </a:xfrm>
            <a:prstGeom prst="rect">
              <a:avLst/>
            </a:prstGeom>
            <a:solidFill>
              <a:srgbClr val="7FBA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400" kern="0" dirty="0">
                  <a:gradFill>
                    <a:gsLst>
                      <a:gs pos="30088">
                        <a:srgbClr val="FFFFFF"/>
                      </a:gs>
                      <a:gs pos="64000">
                        <a:srgbClr val="FFFFFF"/>
                      </a:gs>
                    </a:gsLst>
                    <a:lin ang="5400000" scaled="1"/>
                  </a:gradFill>
                </a:rPr>
                <a:t>Alerts, Operators, Failsafe Operator, Database Mail</a:t>
              </a:r>
            </a:p>
          </p:txBody>
        </p:sp>
        <p:sp>
          <p:nvSpPr>
            <p:cNvPr id="126" name="Textfeld 125"/>
            <p:cNvSpPr txBox="1"/>
            <p:nvPr/>
          </p:nvSpPr>
          <p:spPr>
            <a:xfrm>
              <a:off x="8066369" y="1272321"/>
              <a:ext cx="787075" cy="369332"/>
            </a:xfrm>
            <a:prstGeom prst="rect">
              <a:avLst/>
            </a:prstGeom>
            <a:noFill/>
          </p:spPr>
          <p:txBody>
            <a:bodyPr wrap="none" lIns="0" tIns="0" rIns="0" bIns="0" rtlCol="0">
              <a:spAutoFit/>
            </a:bodyPr>
            <a:lstStyle/>
            <a:p>
              <a:r>
                <a:rPr lang="de-DE" sz="2400" dirty="0">
                  <a:solidFill>
                    <a:schemeClr val="tx1">
                      <a:lumMod val="50000"/>
                      <a:lumOff val="50000"/>
                    </a:schemeClr>
                  </a:solidFill>
                </a:rPr>
                <a:t>Alerts</a:t>
              </a:r>
            </a:p>
          </p:txBody>
        </p:sp>
        <p:sp>
          <p:nvSpPr>
            <p:cNvPr id="80" name="Right Arrow 112"/>
            <p:cNvSpPr/>
            <p:nvPr/>
          </p:nvSpPr>
          <p:spPr bwMode="auto">
            <a:xfrm>
              <a:off x="8104154" y="4782321"/>
              <a:ext cx="3384001" cy="648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Severity &gt; 19 errors – Critical errors</a:t>
              </a:r>
            </a:p>
          </p:txBody>
        </p:sp>
        <p:sp>
          <p:nvSpPr>
            <p:cNvPr id="81" name="Right Arrow 112"/>
            <p:cNvSpPr/>
            <p:nvPr/>
          </p:nvSpPr>
          <p:spPr bwMode="auto">
            <a:xfrm>
              <a:off x="8104154" y="5592321"/>
              <a:ext cx="3384000" cy="648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Errors 823, 824, 825 – Read-retry required</a:t>
              </a:r>
            </a:p>
          </p:txBody>
        </p:sp>
      </p:grpSp>
      <p:grpSp>
        <p:nvGrpSpPr>
          <p:cNvPr id="12" name="Group 11">
            <a:extLst>
              <a:ext uri="{FF2B5EF4-FFF2-40B4-BE49-F238E27FC236}">
                <a16:creationId xmlns:a16="http://schemas.microsoft.com/office/drawing/2014/main" id="{546D9E60-9400-40C7-BAAB-0DD94AF51C4B}"/>
              </a:ext>
            </a:extLst>
          </p:cNvPr>
          <p:cNvGrpSpPr/>
          <p:nvPr/>
        </p:nvGrpSpPr>
        <p:grpSpPr>
          <a:xfrm>
            <a:off x="718057" y="1350000"/>
            <a:ext cx="3385943" cy="5040000"/>
            <a:chOff x="718057" y="1350000"/>
            <a:chExt cx="3385943" cy="5040000"/>
          </a:xfrm>
        </p:grpSpPr>
        <p:sp>
          <p:nvSpPr>
            <p:cNvPr id="91" name="Rectangle 73">
              <a:extLst>
                <a:ext uri="{FF2B5EF4-FFF2-40B4-BE49-F238E27FC236}">
                  <a16:creationId xmlns:a16="http://schemas.microsoft.com/office/drawing/2014/main" id="{54974260-4FE9-4135-A8F8-328E9465E42B}"/>
                </a:ext>
              </a:extLst>
            </p:cNvPr>
            <p:cNvSpPr/>
            <p:nvPr/>
          </p:nvSpPr>
          <p:spPr>
            <a:xfrm>
              <a:off x="720000" y="1800000"/>
              <a:ext cx="3384000" cy="2826967"/>
            </a:xfrm>
            <a:prstGeom prst="rect">
              <a:avLst/>
            </a:prstGeom>
            <a:solidFill>
              <a:srgbClr val="505050"/>
            </a:solidFill>
            <a:ln w="10795" cap="flat" cmpd="sng" algn="ctr">
              <a:noFill/>
              <a:prstDash val="solid"/>
            </a:ln>
            <a:effectLst/>
          </p:spPr>
          <p:txBody>
            <a:bodyPr rtlCol="0" anchor="ctr"/>
            <a:lstStyle/>
            <a:p>
              <a:pPr algn="ctr" defTabSz="762700">
                <a:defRPr/>
              </a:pPr>
              <a:endParaRPr lang="en-US" sz="1472" kern="0" dirty="0">
                <a:solidFill>
                  <a:srgbClr val="FFFFFF"/>
                </a:solidFill>
              </a:endParaRPr>
            </a:p>
          </p:txBody>
        </p:sp>
        <p:sp>
          <p:nvSpPr>
            <p:cNvPr id="112" name="Right Arrow 112"/>
            <p:cNvSpPr/>
            <p:nvPr/>
          </p:nvSpPr>
          <p:spPr bwMode="auto">
            <a:xfrm>
              <a:off x="720000" y="486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Operating System</a:t>
              </a:r>
            </a:p>
          </p:txBody>
        </p:sp>
        <p:sp>
          <p:nvSpPr>
            <p:cNvPr id="113" name="Textfeld 112"/>
            <p:cNvSpPr txBox="1"/>
            <p:nvPr/>
          </p:nvSpPr>
          <p:spPr>
            <a:xfrm>
              <a:off x="790353" y="1350000"/>
              <a:ext cx="1833835" cy="369332"/>
            </a:xfrm>
            <a:prstGeom prst="rect">
              <a:avLst/>
            </a:prstGeom>
            <a:noFill/>
          </p:spPr>
          <p:txBody>
            <a:bodyPr wrap="none" lIns="0" tIns="0" rIns="0" bIns="0" rtlCol="0">
              <a:spAutoFit/>
            </a:bodyPr>
            <a:lstStyle/>
            <a:p>
              <a:r>
                <a:rPr lang="de-DE" sz="2400" dirty="0" err="1">
                  <a:solidFill>
                    <a:schemeClr val="tx1">
                      <a:lumMod val="50000"/>
                      <a:lumOff val="50000"/>
                    </a:schemeClr>
                  </a:solidFill>
                </a:rPr>
                <a:t>Configuration</a:t>
              </a:r>
              <a:endParaRPr lang="de-DE" sz="2400" dirty="0">
                <a:solidFill>
                  <a:schemeClr val="tx1">
                    <a:lumMod val="50000"/>
                    <a:lumOff val="50000"/>
                  </a:schemeClr>
                </a:solidFill>
              </a:endParaRPr>
            </a:p>
          </p:txBody>
        </p:sp>
        <p:sp>
          <p:nvSpPr>
            <p:cNvPr id="75" name="Right Arrow 112"/>
            <p:cNvSpPr/>
            <p:nvPr/>
          </p:nvSpPr>
          <p:spPr bwMode="auto">
            <a:xfrm>
              <a:off x="720000" y="540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SQL Server Instance</a:t>
              </a:r>
            </a:p>
          </p:txBody>
        </p:sp>
        <p:sp>
          <p:nvSpPr>
            <p:cNvPr id="76" name="Right Arrow 112"/>
            <p:cNvSpPr/>
            <p:nvPr/>
          </p:nvSpPr>
          <p:spPr bwMode="auto">
            <a:xfrm>
              <a:off x="718059" y="5940000"/>
              <a:ext cx="3384000" cy="450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Databases &amp; </a:t>
              </a:r>
              <a:r>
                <a:rPr lang="en-US" sz="1600" spc="245" dirty="0" err="1">
                  <a:gradFill>
                    <a:gsLst>
                      <a:gs pos="59292">
                        <a:srgbClr val="FFFFFF"/>
                      </a:gs>
                      <a:gs pos="38000">
                        <a:srgbClr val="FFFFFF"/>
                      </a:gs>
                    </a:gsLst>
                    <a:lin ang="5400000" scaled="0"/>
                  </a:gradFill>
                  <a:latin typeface="Arial" panose="020B0604020202020204" pitchFamily="34" charset="0"/>
                  <a:cs typeface="Arial" panose="020B0604020202020204" pitchFamily="34" charset="0"/>
                </a:rPr>
                <a:t>Tempdb</a:t>
              </a:r>
              <a:endPar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endParaRPr>
            </a:p>
          </p:txBody>
        </p:sp>
        <p:sp>
          <p:nvSpPr>
            <p:cNvPr id="82" name="Rectangle 57">
              <a:extLst>
                <a:ext uri="{FF2B5EF4-FFF2-40B4-BE49-F238E27FC236}">
                  <a16:creationId xmlns:a16="http://schemas.microsoft.com/office/drawing/2014/main" id="{4ABCC832-8C68-4F1E-A065-84ED496A5A98}"/>
                </a:ext>
              </a:extLst>
            </p:cNvPr>
            <p:cNvSpPr/>
            <p:nvPr/>
          </p:nvSpPr>
          <p:spPr>
            <a:xfrm>
              <a:off x="718057" y="4044526"/>
              <a:ext cx="3384000" cy="576000"/>
            </a:xfrm>
            <a:prstGeom prst="rect">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Virtualization Layer</a:t>
              </a:r>
            </a:p>
          </p:txBody>
        </p:sp>
        <p:sp>
          <p:nvSpPr>
            <p:cNvPr id="84" name="Rectangle 59">
              <a:extLst>
                <a:ext uri="{FF2B5EF4-FFF2-40B4-BE49-F238E27FC236}">
                  <a16:creationId xmlns:a16="http://schemas.microsoft.com/office/drawing/2014/main" id="{3B270E7D-FBD2-48BE-8FA4-1DF1DC0CE300}"/>
                </a:ext>
              </a:extLst>
            </p:cNvPr>
            <p:cNvSpPr/>
            <p:nvPr/>
          </p:nvSpPr>
          <p:spPr>
            <a:xfrm>
              <a:off x="720000" y="1889999"/>
              <a:ext cx="1710000" cy="576000"/>
            </a:xfrm>
            <a:prstGeom prst="rect">
              <a:avLst/>
            </a:prstGeom>
            <a:solidFill>
              <a:srgbClr val="FF8C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600" kern="0" dirty="0">
                  <a:gradFill>
                    <a:gsLst>
                      <a:gs pos="30088">
                        <a:srgbClr val="FFFFFF"/>
                      </a:gs>
                      <a:gs pos="64000">
                        <a:srgbClr val="FFFFFF"/>
                      </a:gs>
                    </a:gsLst>
                    <a:lin ang="5400000" scaled="1"/>
                  </a:gradFill>
                </a:rPr>
                <a:t>Hardware...</a:t>
              </a:r>
            </a:p>
          </p:txBody>
        </p:sp>
        <p:sp>
          <p:nvSpPr>
            <p:cNvPr id="85" name="Rectangle 61">
              <a:extLst>
                <a:ext uri="{FF2B5EF4-FFF2-40B4-BE49-F238E27FC236}">
                  <a16:creationId xmlns:a16="http://schemas.microsoft.com/office/drawing/2014/main" id="{6AAFBAA0-A128-495C-A2F4-295D894B7267}"/>
                </a:ext>
              </a:extLst>
            </p:cNvPr>
            <p:cNvSpPr/>
            <p:nvPr/>
          </p:nvSpPr>
          <p:spPr>
            <a:xfrm>
              <a:off x="1079999" y="2430000"/>
              <a:ext cx="3022060" cy="792000"/>
            </a:xfrm>
            <a:prstGeom prst="rect">
              <a:avLst/>
            </a:prstGeom>
            <a:solidFill>
              <a:srgbClr val="7FBA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400" kern="0" dirty="0">
                  <a:gradFill>
                    <a:gsLst>
                      <a:gs pos="30088">
                        <a:srgbClr val="FFFFFF"/>
                      </a:gs>
                      <a:gs pos="64000">
                        <a:srgbClr val="FFFFFF"/>
                      </a:gs>
                    </a:gsLst>
                    <a:lin ang="5400000" scaled="1"/>
                  </a:gradFill>
                </a:rPr>
                <a:t>CPU, Memory,</a:t>
              </a:r>
            </a:p>
            <a:p>
              <a:pPr defTabSz="762487">
                <a:lnSpc>
                  <a:spcPct val="90000"/>
                </a:lnSpc>
                <a:defRPr/>
              </a:pPr>
              <a:r>
                <a:rPr lang="en-US" sz="1400" kern="0" dirty="0">
                  <a:gradFill>
                    <a:gsLst>
                      <a:gs pos="30088">
                        <a:srgbClr val="FFFFFF"/>
                      </a:gs>
                      <a:gs pos="64000">
                        <a:srgbClr val="FFFFFF"/>
                      </a:gs>
                    </a:gsLst>
                    <a:lin ang="5400000" scaled="1"/>
                  </a:gradFill>
                </a:rPr>
                <a:t>Storage System, Network</a:t>
              </a:r>
            </a:p>
          </p:txBody>
        </p:sp>
        <p:sp>
          <p:nvSpPr>
            <p:cNvPr id="89" name="Plus 13">
              <a:extLst>
                <a:ext uri="{FF2B5EF4-FFF2-40B4-BE49-F238E27FC236}">
                  <a16:creationId xmlns:a16="http://schemas.microsoft.com/office/drawing/2014/main" id="{94577BDC-259F-4968-92F5-324254115F57}"/>
                </a:ext>
              </a:extLst>
            </p:cNvPr>
            <p:cNvSpPr/>
            <p:nvPr/>
          </p:nvSpPr>
          <p:spPr>
            <a:xfrm>
              <a:off x="2124000" y="3420000"/>
              <a:ext cx="445464" cy="392679"/>
            </a:xfrm>
            <a:prstGeom prst="mathPlus">
              <a:avLst/>
            </a:prstGeom>
            <a:solidFill>
              <a:srgbClr val="557EB9"/>
            </a:solidFill>
            <a:ln w="1079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747974">
                <a:defRPr/>
              </a:pPr>
              <a:endParaRPr lang="en-US" sz="1472" dirty="0">
                <a:solidFill>
                  <a:srgbClr val="FFFFFF"/>
                </a:solidFill>
              </a:endParaRPr>
            </a:p>
          </p:txBody>
        </p:sp>
      </p:grpSp>
      <p:grpSp>
        <p:nvGrpSpPr>
          <p:cNvPr id="4" name="Group 3">
            <a:extLst>
              <a:ext uri="{FF2B5EF4-FFF2-40B4-BE49-F238E27FC236}">
                <a16:creationId xmlns:a16="http://schemas.microsoft.com/office/drawing/2014/main" id="{E2118BAE-63C5-4EF2-A4A6-53D24A482243}"/>
              </a:ext>
            </a:extLst>
          </p:cNvPr>
          <p:cNvGrpSpPr/>
          <p:nvPr/>
        </p:nvGrpSpPr>
        <p:grpSpPr>
          <a:xfrm>
            <a:off x="4392000" y="1350000"/>
            <a:ext cx="3402000" cy="4968000"/>
            <a:chOff x="4392000" y="1350000"/>
            <a:chExt cx="3402000" cy="4968000"/>
          </a:xfrm>
        </p:grpSpPr>
        <p:sp>
          <p:nvSpPr>
            <p:cNvPr id="71" name="Rectangle 28"/>
            <p:cNvSpPr/>
            <p:nvPr/>
          </p:nvSpPr>
          <p:spPr>
            <a:xfrm>
              <a:off x="4392000" y="1799999"/>
              <a:ext cx="3384000" cy="2826000"/>
            </a:xfrm>
            <a:prstGeom prst="rect">
              <a:avLst/>
            </a:prstGeom>
            <a:solidFill>
              <a:srgbClr val="505050"/>
            </a:solidFill>
            <a:ln w="10795" cap="flat" cmpd="sng" algn="ctr">
              <a:noFill/>
              <a:prstDash val="solid"/>
            </a:ln>
            <a:effectLst/>
          </p:spPr>
          <p:txBody>
            <a:bodyPr rtlCol="0" anchor="ctr"/>
            <a:lstStyle/>
            <a:p>
              <a:pPr algn="ctr" defTabSz="762700">
                <a:defRPr/>
              </a:pPr>
              <a:endParaRPr lang="en-US" sz="1308" kern="0" dirty="0">
                <a:solidFill>
                  <a:srgbClr val="FFFFFF"/>
                </a:solidFill>
              </a:endParaRPr>
            </a:p>
          </p:txBody>
        </p:sp>
        <p:sp>
          <p:nvSpPr>
            <p:cNvPr id="72" name="Textfeld 71"/>
            <p:cNvSpPr txBox="1"/>
            <p:nvPr/>
          </p:nvSpPr>
          <p:spPr>
            <a:xfrm>
              <a:off x="4428359" y="1350000"/>
              <a:ext cx="1764907" cy="369332"/>
            </a:xfrm>
            <a:prstGeom prst="rect">
              <a:avLst/>
            </a:prstGeom>
            <a:noFill/>
          </p:spPr>
          <p:txBody>
            <a:bodyPr wrap="none" lIns="0" tIns="0" rIns="0" bIns="0" rtlCol="0">
              <a:spAutoFit/>
            </a:bodyPr>
            <a:lstStyle/>
            <a:p>
              <a:r>
                <a:rPr lang="de-DE" sz="2400" dirty="0">
                  <a:solidFill>
                    <a:schemeClr val="tx1">
                      <a:lumMod val="50000"/>
                      <a:lumOff val="50000"/>
                    </a:schemeClr>
                  </a:solidFill>
                </a:rPr>
                <a:t>Maintenance</a:t>
              </a:r>
            </a:p>
          </p:txBody>
        </p:sp>
        <p:sp>
          <p:nvSpPr>
            <p:cNvPr id="77" name="Right Arrow 112"/>
            <p:cNvSpPr/>
            <p:nvPr/>
          </p:nvSpPr>
          <p:spPr bwMode="auto">
            <a:xfrm>
              <a:off x="4410000" y="4860000"/>
              <a:ext cx="3384000" cy="648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Indexes and Statistics</a:t>
              </a:r>
            </a:p>
          </p:txBody>
        </p:sp>
        <p:sp>
          <p:nvSpPr>
            <p:cNvPr id="88" name="Right Arrow 112">
              <a:extLst>
                <a:ext uri="{FF2B5EF4-FFF2-40B4-BE49-F238E27FC236}">
                  <a16:creationId xmlns:a16="http://schemas.microsoft.com/office/drawing/2014/main" id="{EF44BB4D-A45D-4474-A967-E11D142A242E}"/>
                </a:ext>
              </a:extLst>
            </p:cNvPr>
            <p:cNvSpPr/>
            <p:nvPr/>
          </p:nvSpPr>
          <p:spPr bwMode="auto">
            <a:xfrm>
              <a:off x="4410000" y="5670000"/>
              <a:ext cx="3384000" cy="648000"/>
            </a:xfrm>
            <a:prstGeom prst="rightArrow">
              <a:avLst>
                <a:gd name="adj1" fmla="val 100000"/>
                <a:gd name="adj2" fmla="val 38739"/>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9595" tIns="119676" rIns="149595" bIns="119676" numCol="1" spcCol="0" rtlCol="0" fromWordArt="0" anchor="ctr" anchorCtr="0" forceAA="0" compatLnSpc="1">
              <a:prstTxWarp prst="textNoShape">
                <a:avLst/>
              </a:prstTxWarp>
              <a:noAutofit/>
            </a:bodyPr>
            <a:lstStyle/>
            <a:p>
              <a:pPr algn="ctr" defTabSz="747728">
                <a:lnSpc>
                  <a:spcPct val="90000"/>
                </a:lnSpc>
              </a:pPr>
              <a:r>
                <a:rPr lang="en-US" sz="1600" spc="245" dirty="0">
                  <a:gradFill>
                    <a:gsLst>
                      <a:gs pos="59292">
                        <a:srgbClr val="FFFFFF"/>
                      </a:gs>
                      <a:gs pos="38000">
                        <a:srgbClr val="FFFFFF"/>
                      </a:gs>
                    </a:gsLst>
                    <a:lin ang="5400000" scaled="0"/>
                  </a:gradFill>
                  <a:latin typeface="Arial" panose="020B0604020202020204" pitchFamily="34" charset="0"/>
                  <a:cs typeface="Arial" panose="020B0604020202020204" pitchFamily="34" charset="0"/>
                </a:rPr>
                <a:t>Consistency Check</a:t>
              </a:r>
            </a:p>
          </p:txBody>
        </p:sp>
        <p:sp>
          <p:nvSpPr>
            <p:cNvPr id="42" name="Rectangle 59">
              <a:extLst>
                <a:ext uri="{FF2B5EF4-FFF2-40B4-BE49-F238E27FC236}">
                  <a16:creationId xmlns:a16="http://schemas.microsoft.com/office/drawing/2014/main" id="{FC954E92-3F20-4979-BAEF-57689D1B9BDD}"/>
                </a:ext>
              </a:extLst>
            </p:cNvPr>
            <p:cNvSpPr/>
            <p:nvPr/>
          </p:nvSpPr>
          <p:spPr>
            <a:xfrm>
              <a:off x="4392000" y="1890000"/>
              <a:ext cx="1710000" cy="576000"/>
            </a:xfrm>
            <a:prstGeom prst="rect">
              <a:avLst/>
            </a:prstGeom>
            <a:solidFill>
              <a:srgbClr val="FF8C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600" kern="0" dirty="0">
                  <a:gradFill>
                    <a:gsLst>
                      <a:gs pos="30088">
                        <a:srgbClr val="FFFFFF"/>
                      </a:gs>
                      <a:gs pos="64000">
                        <a:srgbClr val="FFFFFF"/>
                      </a:gs>
                    </a:gsLst>
                    <a:lin ang="5400000" scaled="1"/>
                  </a:gradFill>
                </a:rPr>
                <a:t>Tuning Methodology...</a:t>
              </a:r>
            </a:p>
          </p:txBody>
        </p:sp>
        <p:sp>
          <p:nvSpPr>
            <p:cNvPr id="43" name="Rectangle 61">
              <a:extLst>
                <a:ext uri="{FF2B5EF4-FFF2-40B4-BE49-F238E27FC236}">
                  <a16:creationId xmlns:a16="http://schemas.microsoft.com/office/drawing/2014/main" id="{70E5E00F-4F33-420E-9A96-9FAD8401E37A}"/>
                </a:ext>
              </a:extLst>
            </p:cNvPr>
            <p:cNvSpPr/>
            <p:nvPr/>
          </p:nvSpPr>
          <p:spPr>
            <a:xfrm>
              <a:off x="4752000" y="2430000"/>
              <a:ext cx="3022060" cy="792000"/>
            </a:xfrm>
            <a:prstGeom prst="rect">
              <a:avLst/>
            </a:prstGeom>
            <a:solidFill>
              <a:srgbClr val="7FBA00"/>
            </a:solidFill>
            <a:ln w="9525" cap="flat" cmpd="sng" algn="ctr">
              <a:noFill/>
              <a:prstDash val="solid"/>
              <a:headEnd type="none" w="med" len="med"/>
              <a:tailEnd type="none" w="med" len="med"/>
            </a:ln>
            <a:effectLst/>
          </p:spPr>
          <p:txBody>
            <a:bodyPr vert="horz" wrap="square" lIns="149595" tIns="119676" rIns="149595" bIns="119676" numCol="1" rtlCol="0" anchor="ctr" anchorCtr="0" compatLnSpc="1">
              <a:prstTxWarp prst="textNoShape">
                <a:avLst/>
              </a:prstTxWarp>
            </a:bodyPr>
            <a:lstStyle/>
            <a:p>
              <a:pPr defTabSz="762487">
                <a:lnSpc>
                  <a:spcPct val="90000"/>
                </a:lnSpc>
                <a:defRPr/>
              </a:pPr>
              <a:r>
                <a:rPr lang="en-US" sz="1400" kern="0" dirty="0">
                  <a:gradFill>
                    <a:gsLst>
                      <a:gs pos="30088">
                        <a:srgbClr val="FFFFFF"/>
                      </a:gs>
                      <a:gs pos="64000">
                        <a:srgbClr val="FFFFFF"/>
                      </a:gs>
                    </a:gsLst>
                    <a:lin ang="5400000" scaled="1"/>
                  </a:gradFill>
                </a:rPr>
                <a:t>Wait Statistics, Virtual File Statistics, Resource Usage Statistics</a:t>
              </a:r>
            </a:p>
          </p:txBody>
        </p:sp>
      </p:grpSp>
    </p:spTree>
    <p:extLst>
      <p:ext uri="{BB962C8B-B14F-4D97-AF65-F5344CB8AC3E}">
        <p14:creationId xmlns:p14="http://schemas.microsoft.com/office/powerpoint/2010/main" val="997077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de-DE" dirty="0"/>
              <a:t>Memory </a:t>
            </a:r>
            <a:r>
              <a:rPr lang="de-DE" dirty="0" err="1"/>
              <a:t>Recommendations</a:t>
            </a:r>
            <a:endParaRPr lang="de-DE" dirty="0"/>
          </a:p>
        </p:txBody>
      </p:sp>
      <p:sp>
        <p:nvSpPr>
          <p:cNvPr id="8" name="Content Placeholder 7"/>
          <p:cNvSpPr>
            <a:spLocks noGrp="1"/>
          </p:cNvSpPr>
          <p:nvPr>
            <p:ph sz="quarter" idx="1"/>
          </p:nvPr>
        </p:nvSpPr>
        <p:spPr/>
        <p:txBody>
          <a:bodyPr>
            <a:noAutofit/>
          </a:bodyPr>
          <a:lstStyle/>
          <a:p>
            <a:pPr>
              <a:spcAft>
                <a:spcPts val="300"/>
              </a:spcAft>
            </a:pPr>
            <a:r>
              <a:rPr lang="en-US" sz="1800" b="1" dirty="0"/>
              <a:t>Base configuration for a dedicated SQL Server machine</a:t>
            </a:r>
          </a:p>
          <a:p>
            <a:pPr marL="274631" lvl="1" indent="0">
              <a:spcAft>
                <a:spcPts val="300"/>
              </a:spcAft>
              <a:buNone/>
            </a:pPr>
            <a:r>
              <a:rPr lang="en-US" sz="1600" dirty="0"/>
              <a:t>OS memory = 1 GB + 1 GB for each 4 GB of RAM installed from 4-16 GB</a:t>
            </a:r>
          </a:p>
          <a:p>
            <a:pPr marL="274631" lvl="1" indent="0">
              <a:spcAft>
                <a:spcPts val="300"/>
              </a:spcAft>
              <a:buNone/>
            </a:pPr>
            <a:r>
              <a:rPr lang="en-US" sz="1600" dirty="0"/>
              <a:t>		+ 1 GB for each 8 GB RAM installed above 16 GB</a:t>
            </a:r>
          </a:p>
          <a:p>
            <a:pPr marL="274631" lvl="1" indent="0">
              <a:spcAft>
                <a:spcPts val="300"/>
              </a:spcAft>
              <a:buNone/>
            </a:pPr>
            <a:r>
              <a:rPr lang="en-US" sz="1600" dirty="0"/>
              <a:t>On a 64 GB server:</a:t>
            </a:r>
          </a:p>
          <a:p>
            <a:pPr marL="617920" lvl="1" indent="-343289">
              <a:spcAft>
                <a:spcPts val="300"/>
              </a:spcAft>
            </a:pPr>
            <a:r>
              <a:rPr lang="en-US" sz="1600" dirty="0"/>
              <a:t>start with max server memory 54 GB</a:t>
            </a:r>
          </a:p>
          <a:p>
            <a:pPr marL="617920" lvl="1" indent="-343289">
              <a:spcAft>
                <a:spcPts val="300"/>
              </a:spcAft>
            </a:pPr>
            <a:r>
              <a:rPr lang="en-US" sz="1600" dirty="0"/>
              <a:t>tune higher based on monitoring the Memory\Available Mbytes performance counter</a:t>
            </a:r>
          </a:p>
          <a:p>
            <a:pPr marL="274631" lvl="1" indent="0">
              <a:spcAft>
                <a:spcPts val="300"/>
              </a:spcAft>
              <a:buNone/>
            </a:pPr>
            <a:endParaRPr lang="en-US" sz="1600" dirty="0"/>
          </a:p>
          <a:p>
            <a:pPr>
              <a:spcAft>
                <a:spcPts val="300"/>
              </a:spcAft>
            </a:pPr>
            <a:r>
              <a:rPr lang="en-US" sz="1800" b="1" dirty="0"/>
              <a:t>More technically</a:t>
            </a:r>
          </a:p>
          <a:p>
            <a:pPr marL="274631" lvl="1" indent="0">
              <a:spcAft>
                <a:spcPts val="300"/>
              </a:spcAft>
              <a:buNone/>
            </a:pPr>
            <a:r>
              <a:rPr lang="en-US" sz="1600" dirty="0"/>
              <a:t>SQL memory = (total system memory) – (memory for thread stack) – (OS memory) – (memory for other applications) - (memory for multipage allocations)</a:t>
            </a:r>
          </a:p>
          <a:p>
            <a:pPr lvl="1">
              <a:spcAft>
                <a:spcPts val="300"/>
              </a:spcAft>
            </a:pPr>
            <a:r>
              <a:rPr lang="en-US" sz="1600" dirty="0"/>
              <a:t>memory for thread stack: (max worker threads) * (stack size)</a:t>
            </a:r>
          </a:p>
          <a:p>
            <a:pPr lvl="1">
              <a:spcAft>
                <a:spcPts val="300"/>
              </a:spcAft>
            </a:pPr>
            <a:r>
              <a:rPr lang="en-US" sz="1600" dirty="0"/>
              <a:t>max worker threads: select </a:t>
            </a:r>
            <a:r>
              <a:rPr lang="en-US" sz="1600" dirty="0" err="1"/>
              <a:t>max_workers_count</a:t>
            </a:r>
            <a:r>
              <a:rPr lang="en-US" sz="1600" dirty="0"/>
              <a:t> from </a:t>
            </a:r>
            <a:r>
              <a:rPr lang="en-US" sz="1600" dirty="0" err="1"/>
              <a:t>sys.dm_os_sys_info</a:t>
            </a:r>
            <a:r>
              <a:rPr lang="en-US" sz="1600" dirty="0"/>
              <a:t>;</a:t>
            </a:r>
          </a:p>
          <a:p>
            <a:pPr lvl="1">
              <a:spcAft>
                <a:spcPts val="300"/>
              </a:spcAft>
            </a:pPr>
            <a:r>
              <a:rPr lang="en-US" sz="1600" dirty="0"/>
              <a:t>stack size: 512KB for x86 systems, 2MB for x64 systems and 4MB for IA64 systems</a:t>
            </a:r>
          </a:p>
          <a:p>
            <a:pPr lvl="1">
              <a:spcAft>
                <a:spcPts val="300"/>
              </a:spcAft>
            </a:pPr>
            <a:r>
              <a:rPr lang="en-US" sz="1600" dirty="0"/>
              <a:t>memory for multipage allocations: SQLCLR, linked servers, </a:t>
            </a:r>
            <a:r>
              <a:rPr lang="en-US" sz="1600" dirty="0" err="1"/>
              <a:t>etc</a:t>
            </a:r>
            <a:endParaRPr lang="en-US" sz="1600" dirty="0"/>
          </a:p>
        </p:txBody>
      </p:sp>
      <p:sp>
        <p:nvSpPr>
          <p:cNvPr id="6" name="Content Placeholder 6">
            <a:extLst>
              <a:ext uri="{FF2B5EF4-FFF2-40B4-BE49-F238E27FC236}">
                <a16:creationId xmlns:a16="http://schemas.microsoft.com/office/drawing/2014/main" id="{01B8B9B0-352B-4D6F-8DB6-BC99EA3EECD6}"/>
              </a:ext>
            </a:extLst>
          </p:cNvPr>
          <p:cNvSpPr txBox="1">
            <a:spLocks/>
          </p:cNvSpPr>
          <p:nvPr/>
        </p:nvSpPr>
        <p:spPr>
          <a:xfrm>
            <a:off x="8468685" y="2520000"/>
            <a:ext cx="3710429" cy="2700000"/>
          </a:xfrm>
          <a:prstGeom prst="rect">
            <a:avLst/>
          </a:prstGeom>
        </p:spPr>
        <p:txBody>
          <a:bodyPr vert="horz" wrap="square" lIns="143560" tIns="89727" rIns="143560" bIns="89727" rtlCol="0">
            <a:no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Reference:</a:t>
            </a:r>
          </a:p>
          <a:p>
            <a:pPr marL="0" indent="0">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hlinkClick r:id="rId3"/>
              </a:rPr>
              <a:t>How much memory does my SQL Server need?</a:t>
            </a:r>
            <a:endParaRPr lang="en-US" sz="1600" dirty="0">
              <a:solidFill>
                <a:srgbClr val="FFFFFF"/>
              </a:solidFill>
              <a:latin typeface="Arial" panose="020B0604020202020204" pitchFamily="34" charset="0"/>
              <a:cs typeface="Arial" panose="020B0604020202020204" pitchFamily="34" charset="0"/>
            </a:endParaRPr>
          </a:p>
          <a:p>
            <a:pPr marL="0" indent="0">
              <a:lnSpc>
                <a:spcPct val="100000"/>
              </a:lnSpc>
              <a:spcBef>
                <a:spcPts val="0"/>
              </a:spcBef>
              <a:buNone/>
            </a:pPr>
            <a:endParaRPr lang="en-US" sz="1600" dirty="0">
              <a:solidFill>
                <a:srgbClr val="FFFFFF"/>
              </a:solidFill>
              <a:latin typeface="Arial" panose="020B0604020202020204" pitchFamily="34" charset="0"/>
              <a:cs typeface="Arial" panose="020B0604020202020204" pitchFamily="34" charset="0"/>
            </a:endParaRPr>
          </a:p>
          <a:p>
            <a:pPr marL="0" indent="0">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Good idea to have more than 128GB, even with the STD license limits.</a:t>
            </a:r>
          </a:p>
          <a:p>
            <a:pPr marL="0" lvl="1" indent="0">
              <a:lnSpc>
                <a:spcPct val="100000"/>
              </a:lnSpc>
              <a:spcBef>
                <a:spcPts val="0"/>
              </a:spcBef>
              <a:buNone/>
            </a:pPr>
            <a:r>
              <a:rPr lang="en-US" sz="1600" dirty="0">
                <a:solidFill>
                  <a:srgbClr val="FFFFFF"/>
                </a:solidFill>
                <a:latin typeface="Arial" panose="020B0604020202020204" pitchFamily="34" charset="0"/>
                <a:cs typeface="Arial" panose="020B0604020202020204" pitchFamily="34" charset="0"/>
              </a:rPr>
              <a:t>This lets you set max server memory at 131072 (128GB) and still have enough extra for the OS and other SQL Server components.</a:t>
            </a:r>
            <a:endParaRPr lang="en-US" sz="1400" dirty="0">
              <a:solidFill>
                <a:srgbClr val="FFFFFF"/>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343AB07-B274-4D41-AFE4-59DB9B968B6E}"/>
              </a:ext>
            </a:extLst>
          </p:cNvPr>
          <p:cNvSpPr/>
          <p:nvPr/>
        </p:nvSpPr>
        <p:spPr bwMode="auto">
          <a:xfrm>
            <a:off x="8280000" y="5220000"/>
            <a:ext cx="3600000" cy="810000"/>
          </a:xfrm>
          <a:prstGeom prst="rect">
            <a:avLst/>
          </a:prstGeom>
          <a:solidFill>
            <a:schemeClr val="bg1"/>
          </a:solidFill>
          <a:ln w="19050">
            <a:solidFill>
              <a:srgbClr val="FF8C00"/>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2268" tIns="46135" rIns="92268" bIns="46135" numCol="1" rtlCol="0" anchor="t" anchorCtr="0" compatLnSpc="1">
            <a:prstTxWarp prst="textNoShape">
              <a:avLst/>
            </a:prstTxWarp>
          </a:bodyPr>
          <a:lstStyle>
            <a:defPPr>
              <a:defRPr lang="en-US"/>
            </a:defPPr>
            <a:lvl1pPr marL="0" algn="l" defTabSz="932404" rtl="0" eaLnBrk="1" latinLnBrk="0" hangingPunct="1">
              <a:defRPr sz="1800" kern="1200">
                <a:solidFill>
                  <a:schemeClr val="lt1"/>
                </a:solidFill>
                <a:latin typeface="+mn-lt"/>
                <a:ea typeface="+mn-ea"/>
                <a:cs typeface="+mn-cs"/>
              </a:defRPr>
            </a:lvl1pPr>
            <a:lvl2pPr marL="466203" algn="l" defTabSz="932404" rtl="0" eaLnBrk="1" latinLnBrk="0" hangingPunct="1">
              <a:defRPr sz="1800" kern="1200">
                <a:solidFill>
                  <a:schemeClr val="lt1"/>
                </a:solidFill>
                <a:latin typeface="+mn-lt"/>
                <a:ea typeface="+mn-ea"/>
                <a:cs typeface="+mn-cs"/>
              </a:defRPr>
            </a:lvl2pPr>
            <a:lvl3pPr marL="932404" algn="l" defTabSz="932404" rtl="0" eaLnBrk="1" latinLnBrk="0" hangingPunct="1">
              <a:defRPr sz="1800" kern="1200">
                <a:solidFill>
                  <a:schemeClr val="lt1"/>
                </a:solidFill>
                <a:latin typeface="+mn-lt"/>
                <a:ea typeface="+mn-ea"/>
                <a:cs typeface="+mn-cs"/>
              </a:defRPr>
            </a:lvl3pPr>
            <a:lvl4pPr marL="1398607" algn="l" defTabSz="932404" rtl="0" eaLnBrk="1" latinLnBrk="0" hangingPunct="1">
              <a:defRPr sz="1800" kern="1200">
                <a:solidFill>
                  <a:schemeClr val="lt1"/>
                </a:solidFill>
                <a:latin typeface="+mn-lt"/>
                <a:ea typeface="+mn-ea"/>
                <a:cs typeface="+mn-cs"/>
              </a:defRPr>
            </a:lvl4pPr>
            <a:lvl5pPr marL="1864807" algn="l" defTabSz="932404" rtl="0" eaLnBrk="1" latinLnBrk="0" hangingPunct="1">
              <a:defRPr sz="1800" kern="1200">
                <a:solidFill>
                  <a:schemeClr val="lt1"/>
                </a:solidFill>
                <a:latin typeface="+mn-lt"/>
                <a:ea typeface="+mn-ea"/>
                <a:cs typeface="+mn-cs"/>
              </a:defRPr>
            </a:lvl5pPr>
            <a:lvl6pPr marL="2331011" algn="l" defTabSz="932404" rtl="0" eaLnBrk="1" latinLnBrk="0" hangingPunct="1">
              <a:defRPr sz="1800" kern="1200">
                <a:solidFill>
                  <a:schemeClr val="lt1"/>
                </a:solidFill>
                <a:latin typeface="+mn-lt"/>
                <a:ea typeface="+mn-ea"/>
                <a:cs typeface="+mn-cs"/>
              </a:defRPr>
            </a:lvl6pPr>
            <a:lvl7pPr marL="2797212" algn="l" defTabSz="932404" rtl="0" eaLnBrk="1" latinLnBrk="0" hangingPunct="1">
              <a:defRPr sz="1800" kern="1200">
                <a:solidFill>
                  <a:schemeClr val="lt1"/>
                </a:solidFill>
                <a:latin typeface="+mn-lt"/>
                <a:ea typeface="+mn-ea"/>
                <a:cs typeface="+mn-cs"/>
              </a:defRPr>
            </a:lvl7pPr>
            <a:lvl8pPr marL="3263415" algn="l" defTabSz="932404" rtl="0" eaLnBrk="1" latinLnBrk="0" hangingPunct="1">
              <a:defRPr sz="1800" kern="1200">
                <a:solidFill>
                  <a:schemeClr val="lt1"/>
                </a:solidFill>
                <a:latin typeface="+mn-lt"/>
                <a:ea typeface="+mn-ea"/>
                <a:cs typeface="+mn-cs"/>
              </a:defRPr>
            </a:lvl8pPr>
            <a:lvl9pPr marL="3729618" algn="l" defTabSz="932404" rtl="0" eaLnBrk="1" latinLnBrk="0" hangingPunct="1">
              <a:defRPr sz="1800" kern="1200">
                <a:solidFill>
                  <a:schemeClr val="lt1"/>
                </a:solidFill>
                <a:latin typeface="+mn-lt"/>
                <a:ea typeface="+mn-ea"/>
                <a:cs typeface="+mn-cs"/>
              </a:defRPr>
            </a:lvl9pPr>
          </a:lstStyle>
          <a:p>
            <a:pPr defTabSz="922412">
              <a:spcAft>
                <a:spcPts val="588"/>
              </a:spcAft>
            </a:pPr>
            <a:r>
              <a:rPr lang="en-US" b="1" spc="-100" dirty="0">
                <a:ln>
                  <a:solidFill>
                    <a:srgbClr val="FFFFFF">
                      <a:alpha val="0"/>
                    </a:srgbClr>
                  </a:solidFill>
                </a:ln>
                <a:solidFill>
                  <a:srgbClr val="4DC8ED"/>
                </a:solidFill>
                <a:latin typeface="Arial" panose="020B0604020202020204" pitchFamily="34" charset="0"/>
                <a:cs typeface="Arial" panose="020B0604020202020204" pitchFamily="34" charset="0"/>
              </a:rPr>
              <a:t>+ Buffer Pool Extension</a:t>
            </a:r>
          </a:p>
          <a:p>
            <a:pPr marL="88245" lvl="1">
              <a:buClr>
                <a:srgbClr val="FF8C00"/>
              </a:buClr>
              <a:buSzPct val="90000"/>
            </a:pPr>
            <a:r>
              <a:rPr lang="en-US" sz="1600" dirty="0">
                <a:ln>
                  <a:solidFill>
                    <a:srgbClr val="FFFFFF">
                      <a:alpha val="0"/>
                    </a:srgbClr>
                  </a:solidFill>
                </a:ln>
                <a:solidFill>
                  <a:srgbClr val="505050"/>
                </a:solidFill>
                <a:latin typeface="Arial" panose="020B0604020202020204" pitchFamily="34" charset="0"/>
                <a:ea typeface="Segoe UI" pitchFamily="34" charset="0"/>
                <a:cs typeface="Arial" panose="020B0604020202020204" pitchFamily="34" charset="0"/>
              </a:rPr>
              <a:t>Optimal ratio RAM/BPE is 1:4 to 1:8</a:t>
            </a:r>
          </a:p>
        </p:txBody>
      </p:sp>
    </p:spTree>
    <p:extLst>
      <p:ext uri="{BB962C8B-B14F-4D97-AF65-F5344CB8AC3E}">
        <p14:creationId xmlns:p14="http://schemas.microsoft.com/office/powerpoint/2010/main" val="2243221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err="1"/>
              <a:t>Important</a:t>
            </a:r>
            <a:r>
              <a:rPr lang="de-DE" dirty="0"/>
              <a:t> </a:t>
            </a:r>
            <a:r>
              <a:rPr lang="de-DE" dirty="0" err="1"/>
              <a:t>Configuration</a:t>
            </a:r>
            <a:r>
              <a:rPr lang="de-DE" dirty="0"/>
              <a:t> Settings</a:t>
            </a:r>
          </a:p>
        </p:txBody>
      </p:sp>
      <p:sp>
        <p:nvSpPr>
          <p:cNvPr id="7" name="Content Placeholder 6"/>
          <p:cNvSpPr>
            <a:spLocks noGrp="1"/>
          </p:cNvSpPr>
          <p:nvPr>
            <p:ph sz="quarter" idx="1"/>
          </p:nvPr>
        </p:nvSpPr>
        <p:spPr>
          <a:prstGeom prst="rect">
            <a:avLst/>
          </a:prstGeom>
        </p:spPr>
        <p:txBody>
          <a:bodyPr/>
          <a:lstStyle/>
          <a:p>
            <a:pPr marL="0" indent="0" defTabSz="897400">
              <a:lnSpc>
                <a:spcPts val="2400"/>
              </a:lnSpc>
              <a:spcAft>
                <a:spcPts val="0"/>
              </a:spcAft>
              <a:buClr>
                <a:srgbClr val="FF8C00"/>
              </a:buClr>
              <a:buSzPct val="90000"/>
              <a:buNone/>
            </a:pPr>
            <a:r>
              <a:rPr lang="de-DE" sz="1800" dirty="0">
                <a:solidFill>
                  <a:srgbClr val="0000FF"/>
                </a:solidFill>
                <a:latin typeface="Consolas" panose="020B0609020204030204" pitchFamily="49" charset="0"/>
              </a:rPr>
              <a:t>SELECT</a:t>
            </a:r>
            <a:r>
              <a:rPr lang="de-DE" sz="1800" dirty="0">
                <a:solidFill>
                  <a:prstClr val="black"/>
                </a:solidFill>
                <a:latin typeface="Consolas" panose="020B0609020204030204" pitchFamily="49" charset="0"/>
              </a:rPr>
              <a:t> </a:t>
            </a:r>
            <a:r>
              <a:rPr lang="de-DE" sz="1800" dirty="0" err="1">
                <a:solidFill>
                  <a:srgbClr val="008080"/>
                </a:solidFill>
                <a:latin typeface="Consolas" panose="020B0609020204030204" pitchFamily="49" charset="0"/>
              </a:rPr>
              <a:t>name</a:t>
            </a:r>
            <a:r>
              <a:rPr lang="de-DE" sz="1800" dirty="0">
                <a:solidFill>
                  <a:srgbClr val="808080"/>
                </a:solidFill>
                <a:latin typeface="Consolas" panose="020B0609020204030204" pitchFamily="49" charset="0"/>
              </a:rPr>
              <a:t>,</a:t>
            </a:r>
            <a:r>
              <a:rPr lang="de-DE" sz="1800" dirty="0">
                <a:solidFill>
                  <a:prstClr val="black"/>
                </a:solidFill>
                <a:latin typeface="Consolas" panose="020B0609020204030204" pitchFamily="49" charset="0"/>
              </a:rPr>
              <a:t> </a:t>
            </a:r>
            <a:r>
              <a:rPr lang="de-DE" sz="1800" dirty="0" err="1">
                <a:solidFill>
                  <a:srgbClr val="008080"/>
                </a:solidFill>
                <a:latin typeface="Consolas" panose="020B0609020204030204" pitchFamily="49" charset="0"/>
              </a:rPr>
              <a:t>value_in_use</a:t>
            </a:r>
            <a:endParaRPr lang="de-DE" sz="1800" dirty="0">
              <a:solidFill>
                <a:prstClr val="black"/>
              </a:solidFill>
              <a:latin typeface="Consolas" panose="020B0609020204030204" pitchFamily="49" charset="0"/>
            </a:endParaRPr>
          </a:p>
          <a:p>
            <a:pPr marL="0" indent="0" defTabSz="897400">
              <a:lnSpc>
                <a:spcPts val="2400"/>
              </a:lnSpc>
              <a:spcAft>
                <a:spcPts val="0"/>
              </a:spcAft>
              <a:buClr>
                <a:srgbClr val="FF8C00"/>
              </a:buClr>
              <a:buSzPct val="90000"/>
              <a:buNone/>
            </a:pPr>
            <a:r>
              <a:rPr lang="en-US" sz="1800" dirty="0">
                <a:solidFill>
                  <a:srgbClr val="0000FF"/>
                </a:solidFill>
                <a:latin typeface="Consolas" panose="020B0609020204030204" pitchFamily="49" charset="0"/>
              </a:rPr>
              <a:t>FROM</a:t>
            </a:r>
            <a:r>
              <a:rPr lang="en-US" sz="1800" dirty="0">
                <a:solidFill>
                  <a:prstClr val="black"/>
                </a:solidFill>
                <a:latin typeface="Consolas" panose="020B0609020204030204" pitchFamily="49" charset="0"/>
              </a:rPr>
              <a:t> </a:t>
            </a:r>
            <a:r>
              <a:rPr lang="en-US" sz="1800" dirty="0" err="1">
                <a:solidFill>
                  <a:srgbClr val="008000"/>
                </a:solidFill>
                <a:latin typeface="Consolas" panose="020B0609020204030204" pitchFamily="49" charset="0"/>
              </a:rPr>
              <a:t>sys</a:t>
            </a:r>
            <a:r>
              <a:rPr lang="en-US" sz="1800" dirty="0" err="1">
                <a:solidFill>
                  <a:srgbClr val="808080"/>
                </a:solidFill>
                <a:latin typeface="Consolas" panose="020B0609020204030204" pitchFamily="49" charset="0"/>
              </a:rPr>
              <a:t>.</a:t>
            </a:r>
            <a:r>
              <a:rPr lang="en-US" sz="1800" dirty="0" err="1">
                <a:solidFill>
                  <a:srgbClr val="008000"/>
                </a:solidFill>
                <a:latin typeface="Consolas" panose="020B0609020204030204" pitchFamily="49" charset="0"/>
              </a:rPr>
              <a:t>configurations</a:t>
            </a:r>
            <a:endParaRPr lang="en-US" sz="1800" dirty="0">
              <a:solidFill>
                <a:srgbClr val="008000"/>
              </a:solidFill>
              <a:latin typeface="Consolas" panose="020B0609020204030204" pitchFamily="49" charset="0"/>
            </a:endParaRPr>
          </a:p>
          <a:p>
            <a:pPr marL="0" indent="0" defTabSz="897400">
              <a:lnSpc>
                <a:spcPts val="2400"/>
              </a:lnSpc>
              <a:spcAft>
                <a:spcPts val="0"/>
              </a:spcAft>
              <a:buClr>
                <a:srgbClr val="FF8C00"/>
              </a:buClr>
              <a:buSzPct val="90000"/>
              <a:buNone/>
            </a:pPr>
            <a:r>
              <a:rPr lang="en-US" sz="1800" dirty="0">
                <a:solidFill>
                  <a:srgbClr val="0000FF"/>
                </a:solidFill>
                <a:latin typeface="Consolas" panose="020B0609020204030204" pitchFamily="49" charset="0"/>
              </a:rPr>
              <a:t>WHERE</a:t>
            </a:r>
            <a:r>
              <a:rPr lang="en-US" sz="1800" dirty="0">
                <a:solidFill>
                  <a:prstClr val="black"/>
                </a:solidFill>
                <a:latin typeface="Consolas" panose="020B0609020204030204" pitchFamily="49" charset="0"/>
              </a:rPr>
              <a:t> </a:t>
            </a:r>
            <a:r>
              <a:rPr lang="en-US" sz="1800" dirty="0">
                <a:solidFill>
                  <a:srgbClr val="008080"/>
                </a:solidFill>
                <a:latin typeface="Consolas" panose="020B0609020204030204" pitchFamily="49" charset="0"/>
              </a:rPr>
              <a:t>name</a:t>
            </a:r>
            <a:r>
              <a:rPr lang="en-US" sz="1800" dirty="0">
                <a:solidFill>
                  <a:prstClr val="black"/>
                </a:solidFill>
                <a:latin typeface="Consolas" panose="020B0609020204030204" pitchFamily="49" charset="0"/>
              </a:rPr>
              <a:t> </a:t>
            </a:r>
            <a:r>
              <a:rPr lang="en-US" sz="1800" dirty="0">
                <a:solidFill>
                  <a:srgbClr val="808080"/>
                </a:solidFill>
                <a:latin typeface="Consolas" panose="020B0609020204030204" pitchFamily="49" charset="0"/>
              </a:rPr>
              <a:t>IN</a:t>
            </a:r>
            <a:r>
              <a:rPr lang="en-US" sz="1800" dirty="0">
                <a:solidFill>
                  <a:prstClr val="black"/>
                </a:solidFill>
                <a:latin typeface="Consolas" panose="020B0609020204030204" pitchFamily="49" charset="0"/>
              </a:rPr>
              <a:t> </a:t>
            </a:r>
          </a:p>
          <a:p>
            <a:pPr marL="269275" lvl="1" indent="0" defTabSz="897400">
              <a:lnSpc>
                <a:spcPts val="2400"/>
              </a:lnSpc>
              <a:spcAft>
                <a:spcPts val="0"/>
              </a:spcAft>
              <a:buClr>
                <a:srgbClr val="FF8C00"/>
              </a:buClr>
              <a:buSzPct val="90000"/>
              <a:buNone/>
            </a:pPr>
            <a:r>
              <a:rPr lang="en-US" dirty="0">
                <a:solidFill>
                  <a:srgbClr val="808080"/>
                </a:solidFill>
                <a:latin typeface="Consolas" panose="020B0609020204030204" pitchFamily="49" charset="0"/>
                <a:cs typeface="+mn-cs"/>
              </a:rPr>
              <a:t>(</a:t>
            </a:r>
            <a:r>
              <a:rPr lang="en-US" dirty="0">
                <a:solidFill>
                  <a:srgbClr val="FF0000"/>
                </a:solidFill>
                <a:latin typeface="Consolas" panose="020B0609020204030204" pitchFamily="49" charset="0"/>
                <a:cs typeface="+mn-cs"/>
              </a:rPr>
              <a:t>'affinity mask'</a:t>
            </a:r>
            <a:r>
              <a:rPr lang="en-US" dirty="0">
                <a:solidFill>
                  <a:srgbClr val="808080"/>
                </a:solidFill>
                <a:latin typeface="Consolas" panose="020B0609020204030204" pitchFamily="49" charset="0"/>
                <a:cs typeface="+mn-cs"/>
              </a:rPr>
              <a:t>,</a:t>
            </a: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'backup compression default’</a:t>
            </a:r>
            <a:r>
              <a:rPr lang="en-US" dirty="0">
                <a:solidFill>
                  <a:srgbClr val="808080"/>
                </a:solidFill>
                <a:latin typeface="Consolas" panose="020B0609020204030204" pitchFamily="49" charset="0"/>
                <a:cs typeface="+mn-cs"/>
              </a:rPr>
              <a:t>,</a:t>
            </a: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'backup checksum default'</a:t>
            </a:r>
            <a:r>
              <a:rPr lang="en-US" sz="1600" dirty="0">
                <a:solidFill>
                  <a:srgbClr val="808080"/>
                </a:solidFill>
                <a:latin typeface="Consolas" panose="020B0609020204030204" pitchFamily="49" charset="0"/>
              </a:rPr>
              <a:t>,</a:t>
            </a:r>
            <a:endParaRPr lang="en-US" dirty="0">
              <a:solidFill>
                <a:srgbClr val="FF0000"/>
              </a:solidFill>
              <a:latin typeface="Consolas" panose="020B0609020204030204" pitchFamily="49" charset="0"/>
              <a:cs typeface="+mn-cs"/>
            </a:endParaRPr>
          </a:p>
          <a:p>
            <a:pPr marL="269275" lvl="1" indent="0" defTabSz="897400">
              <a:lnSpc>
                <a:spcPts val="2400"/>
              </a:lnSpc>
              <a:spcAft>
                <a:spcPts val="0"/>
              </a:spcAft>
              <a:buClr>
                <a:srgbClr val="FF8C00"/>
              </a:buClr>
              <a:buSzPct val="90000"/>
              <a:buNone/>
            </a:pPr>
            <a:r>
              <a:rPr lang="de-DE" dirty="0">
                <a:solidFill>
                  <a:srgbClr val="FF0000"/>
                </a:solidFill>
                <a:latin typeface="Consolas" panose="020B0609020204030204" pitchFamily="49" charset="0"/>
                <a:cs typeface="+mn-cs"/>
              </a:rPr>
              <a:t>'</a:t>
            </a:r>
            <a:r>
              <a:rPr lang="de-DE" dirty="0" err="1">
                <a:solidFill>
                  <a:srgbClr val="FF0000"/>
                </a:solidFill>
                <a:latin typeface="Consolas" panose="020B0609020204030204" pitchFamily="49" charset="0"/>
                <a:cs typeface="+mn-cs"/>
              </a:rPr>
              <a:t>clr</a:t>
            </a:r>
            <a:r>
              <a:rPr lang="de-DE" dirty="0">
                <a:solidFill>
                  <a:srgbClr val="FF0000"/>
                </a:solidFill>
                <a:latin typeface="Consolas" panose="020B0609020204030204" pitchFamily="49" charset="0"/>
                <a:cs typeface="+mn-cs"/>
              </a:rPr>
              <a:t> </a:t>
            </a:r>
            <a:r>
              <a:rPr lang="de-DE" dirty="0" err="1">
                <a:solidFill>
                  <a:srgbClr val="FF0000"/>
                </a:solidFill>
                <a:latin typeface="Consolas" panose="020B0609020204030204" pitchFamily="49" charset="0"/>
                <a:cs typeface="+mn-cs"/>
              </a:rPr>
              <a:t>enabled</a:t>
            </a:r>
            <a:r>
              <a:rPr lang="de-DE" dirty="0">
                <a:solidFill>
                  <a:srgbClr val="FF0000"/>
                </a:solidFill>
                <a:latin typeface="Consolas" panose="020B0609020204030204" pitchFamily="49" charset="0"/>
                <a:cs typeface="+mn-cs"/>
              </a:rPr>
              <a:t>'</a:t>
            </a:r>
            <a:r>
              <a:rPr lang="de-DE" dirty="0">
                <a:solidFill>
                  <a:srgbClr val="808080"/>
                </a:solidFill>
                <a:latin typeface="Consolas" panose="020B0609020204030204" pitchFamily="49" charset="0"/>
                <a:cs typeface="+mn-cs"/>
              </a:rPr>
              <a:t>,</a:t>
            </a:r>
            <a:endParaRPr lang="en-US" dirty="0">
              <a:solidFill>
                <a:srgbClr val="FF0000"/>
              </a:solidFill>
              <a:latin typeface="Consolas" panose="020B0609020204030204" pitchFamily="49" charset="0"/>
              <a:cs typeface="+mn-cs"/>
            </a:endParaRP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'cost threshold for parallelism'</a:t>
            </a:r>
            <a:r>
              <a:rPr lang="en-US" dirty="0">
                <a:solidFill>
                  <a:srgbClr val="808080"/>
                </a:solidFill>
                <a:latin typeface="Consolas" panose="020B0609020204030204" pitchFamily="49" charset="0"/>
                <a:cs typeface="+mn-cs"/>
              </a:rPr>
              <a:t>,</a:t>
            </a:r>
            <a:endParaRPr lang="en-US" dirty="0">
              <a:solidFill>
                <a:prstClr val="black"/>
              </a:solidFill>
              <a:latin typeface="Consolas" panose="020B0609020204030204" pitchFamily="49" charset="0"/>
              <a:cs typeface="+mn-cs"/>
            </a:endParaRPr>
          </a:p>
          <a:p>
            <a:pPr marL="269275" lvl="1" indent="0" defTabSz="897400">
              <a:lnSpc>
                <a:spcPts val="2400"/>
              </a:lnSpc>
              <a:spcAft>
                <a:spcPts val="0"/>
              </a:spcAft>
              <a:buClr>
                <a:srgbClr val="FF8C00"/>
              </a:buClr>
              <a:buSzPct val="90000"/>
              <a:buNone/>
            </a:pPr>
            <a:r>
              <a:rPr lang="de-DE" dirty="0">
                <a:solidFill>
                  <a:srgbClr val="FF0000"/>
                </a:solidFill>
                <a:latin typeface="Consolas" panose="020B0609020204030204" pitchFamily="49" charset="0"/>
                <a:cs typeface="+mn-cs"/>
              </a:rPr>
              <a:t>'</a:t>
            </a:r>
            <a:r>
              <a:rPr lang="de-DE" dirty="0" err="1">
                <a:solidFill>
                  <a:srgbClr val="FF0000"/>
                </a:solidFill>
                <a:latin typeface="Consolas" panose="020B0609020204030204" pitchFamily="49" charset="0"/>
                <a:cs typeface="+mn-cs"/>
              </a:rPr>
              <a:t>fill</a:t>
            </a:r>
            <a:r>
              <a:rPr lang="de-DE" dirty="0">
                <a:solidFill>
                  <a:srgbClr val="FF0000"/>
                </a:solidFill>
                <a:latin typeface="Consolas" panose="020B0609020204030204" pitchFamily="49" charset="0"/>
                <a:cs typeface="+mn-cs"/>
              </a:rPr>
              <a:t> </a:t>
            </a:r>
            <a:r>
              <a:rPr lang="de-DE" dirty="0" err="1">
                <a:solidFill>
                  <a:srgbClr val="FF0000"/>
                </a:solidFill>
                <a:latin typeface="Consolas" panose="020B0609020204030204" pitchFamily="49" charset="0"/>
                <a:cs typeface="+mn-cs"/>
              </a:rPr>
              <a:t>factor</a:t>
            </a:r>
            <a:r>
              <a:rPr lang="de-DE" dirty="0">
                <a:solidFill>
                  <a:srgbClr val="FF0000"/>
                </a:solidFill>
                <a:latin typeface="Consolas" panose="020B0609020204030204" pitchFamily="49" charset="0"/>
                <a:cs typeface="+mn-cs"/>
              </a:rPr>
              <a:t> (%)'</a:t>
            </a:r>
            <a:r>
              <a:rPr lang="de-DE" dirty="0">
                <a:solidFill>
                  <a:srgbClr val="808080"/>
                </a:solidFill>
                <a:latin typeface="Consolas" panose="020B0609020204030204" pitchFamily="49" charset="0"/>
                <a:cs typeface="+mn-cs"/>
              </a:rPr>
              <a:t>,</a:t>
            </a:r>
            <a:endParaRPr lang="de-DE" dirty="0">
              <a:solidFill>
                <a:prstClr val="black"/>
              </a:solidFill>
              <a:latin typeface="Consolas" panose="020B0609020204030204" pitchFamily="49" charset="0"/>
              <a:cs typeface="+mn-cs"/>
            </a:endParaRP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'lightweight pooling'</a:t>
            </a:r>
            <a:r>
              <a:rPr lang="en-US" dirty="0">
                <a:solidFill>
                  <a:srgbClr val="808080"/>
                </a:solidFill>
                <a:latin typeface="Consolas" panose="020B0609020204030204" pitchFamily="49" charset="0"/>
                <a:cs typeface="+mn-cs"/>
              </a:rPr>
              <a:t>,</a:t>
            </a: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'max degree of parallelism'</a:t>
            </a:r>
            <a:r>
              <a:rPr lang="en-US" dirty="0">
                <a:solidFill>
                  <a:srgbClr val="808080"/>
                </a:solidFill>
                <a:latin typeface="Consolas" panose="020B0609020204030204" pitchFamily="49" charset="0"/>
                <a:cs typeface="+mn-cs"/>
              </a:rPr>
              <a:t>,</a:t>
            </a:r>
            <a:endParaRPr lang="en-US" dirty="0">
              <a:solidFill>
                <a:prstClr val="black"/>
              </a:solidFill>
              <a:latin typeface="Consolas" panose="020B0609020204030204" pitchFamily="49" charset="0"/>
              <a:cs typeface="+mn-cs"/>
            </a:endParaRP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'max server memory (MB)'</a:t>
            </a:r>
            <a:r>
              <a:rPr lang="en-US" dirty="0">
                <a:solidFill>
                  <a:srgbClr val="808080"/>
                </a:solidFill>
                <a:latin typeface="Consolas" panose="020B0609020204030204" pitchFamily="49" charset="0"/>
                <a:cs typeface="+mn-cs"/>
              </a:rPr>
              <a:t>,</a:t>
            </a: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'min server memory (MB)'</a:t>
            </a:r>
            <a:r>
              <a:rPr lang="en-US" dirty="0">
                <a:solidFill>
                  <a:srgbClr val="808080"/>
                </a:solidFill>
                <a:latin typeface="Consolas" panose="020B0609020204030204" pitchFamily="49" charset="0"/>
                <a:cs typeface="+mn-cs"/>
              </a:rPr>
              <a:t>,</a:t>
            </a:r>
            <a:endParaRPr lang="en-US" dirty="0">
              <a:solidFill>
                <a:prstClr val="black"/>
              </a:solidFill>
              <a:latin typeface="Consolas" panose="020B0609020204030204" pitchFamily="49" charset="0"/>
              <a:cs typeface="+mn-cs"/>
            </a:endParaRP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'optimize for ad hoc workloads'</a:t>
            </a:r>
            <a:r>
              <a:rPr lang="en-US" dirty="0">
                <a:solidFill>
                  <a:srgbClr val="808080"/>
                </a:solidFill>
                <a:latin typeface="Consolas" panose="020B0609020204030204" pitchFamily="49" charset="0"/>
                <a:cs typeface="+mn-cs"/>
              </a:rPr>
              <a:t>,</a:t>
            </a:r>
          </a:p>
          <a:p>
            <a:pPr marL="269275" lvl="1" indent="0" defTabSz="897400">
              <a:lnSpc>
                <a:spcPts val="2400"/>
              </a:lnSpc>
              <a:spcAft>
                <a:spcPts val="0"/>
              </a:spcAft>
              <a:buClr>
                <a:srgbClr val="FF8C00"/>
              </a:buClr>
              <a:buSzPct val="90000"/>
              <a:buNone/>
            </a:pPr>
            <a:r>
              <a:rPr lang="en-US" dirty="0">
                <a:solidFill>
                  <a:srgbClr val="FF0000"/>
                </a:solidFill>
                <a:latin typeface="Consolas" panose="020B0609020204030204" pitchFamily="49" charset="0"/>
                <a:cs typeface="+mn-cs"/>
              </a:rPr>
              <a:t>'priority boost'</a:t>
            </a:r>
            <a:r>
              <a:rPr lang="en-US" dirty="0">
                <a:solidFill>
                  <a:srgbClr val="808080"/>
                </a:solidFill>
                <a:latin typeface="Consolas" panose="020B0609020204030204" pitchFamily="49" charset="0"/>
                <a:cs typeface="+mn-cs"/>
              </a:rPr>
              <a:t>)</a:t>
            </a:r>
            <a:endParaRPr lang="en-US" dirty="0">
              <a:solidFill>
                <a:prstClr val="black"/>
              </a:solidFill>
              <a:latin typeface="Consolas" panose="020B0609020204030204" pitchFamily="49" charset="0"/>
              <a:cs typeface="+mn-cs"/>
            </a:endParaRPr>
          </a:p>
          <a:p>
            <a:pPr marL="0" indent="0" defTabSz="897400">
              <a:lnSpc>
                <a:spcPts val="2400"/>
              </a:lnSpc>
              <a:spcAft>
                <a:spcPts val="0"/>
              </a:spcAft>
              <a:buClr>
                <a:srgbClr val="FF8C00"/>
              </a:buClr>
              <a:buSzPct val="90000"/>
              <a:buNone/>
            </a:pPr>
            <a:r>
              <a:rPr lang="de-DE" sz="1800" dirty="0">
                <a:solidFill>
                  <a:srgbClr val="0000FF"/>
                </a:solidFill>
                <a:latin typeface="Consolas" panose="020B0609020204030204" pitchFamily="49" charset="0"/>
              </a:rPr>
              <a:t>ORDER</a:t>
            </a:r>
            <a:r>
              <a:rPr lang="de-DE" sz="1800" dirty="0">
                <a:solidFill>
                  <a:prstClr val="black"/>
                </a:solidFill>
                <a:latin typeface="Consolas" panose="020B0609020204030204" pitchFamily="49" charset="0"/>
              </a:rPr>
              <a:t> </a:t>
            </a:r>
            <a:r>
              <a:rPr lang="de-DE" sz="1800" dirty="0">
                <a:solidFill>
                  <a:srgbClr val="0000FF"/>
                </a:solidFill>
                <a:latin typeface="Consolas" panose="020B0609020204030204" pitchFamily="49" charset="0"/>
              </a:rPr>
              <a:t>BY</a:t>
            </a:r>
            <a:r>
              <a:rPr lang="de-DE" sz="1800" dirty="0">
                <a:solidFill>
                  <a:prstClr val="black"/>
                </a:solidFill>
                <a:latin typeface="Consolas" panose="020B0609020204030204" pitchFamily="49" charset="0"/>
              </a:rPr>
              <a:t> </a:t>
            </a:r>
            <a:r>
              <a:rPr lang="de-DE" sz="1800" dirty="0" err="1">
                <a:solidFill>
                  <a:srgbClr val="008080"/>
                </a:solidFill>
                <a:latin typeface="Consolas" panose="020B0609020204030204" pitchFamily="49" charset="0"/>
              </a:rPr>
              <a:t>name</a:t>
            </a:r>
            <a:r>
              <a:rPr lang="de-DE" sz="1800" dirty="0">
                <a:solidFill>
                  <a:prstClr val="black"/>
                </a:solidFill>
                <a:latin typeface="Consolas" panose="020B0609020204030204" pitchFamily="49" charset="0"/>
              </a:rPr>
              <a:t> </a:t>
            </a:r>
            <a:r>
              <a:rPr lang="de-DE" sz="1800" dirty="0">
                <a:solidFill>
                  <a:srgbClr val="0000FF"/>
                </a:solidFill>
                <a:latin typeface="Consolas" panose="020B0609020204030204" pitchFamily="49" charset="0"/>
              </a:rPr>
              <a:t>ASC</a:t>
            </a:r>
            <a:r>
              <a:rPr lang="de-DE" sz="1800" dirty="0">
                <a:solidFill>
                  <a:srgbClr val="808080"/>
                </a:solidFill>
                <a:latin typeface="Consolas" panose="020B0609020204030204" pitchFamily="49" charset="0"/>
              </a:rPr>
              <a:t>;</a:t>
            </a:r>
            <a:endParaRPr lang="de-DE" sz="1733" dirty="0">
              <a:solidFill>
                <a:srgbClr val="808080"/>
              </a:solidFill>
              <a:latin typeface="Consolas" panose="020B0609020204030204" pitchFamily="49" charset="0"/>
            </a:endParaRPr>
          </a:p>
        </p:txBody>
      </p:sp>
      <p:pic>
        <p:nvPicPr>
          <p:cNvPr id="4" name="Picture 3"/>
          <p:cNvPicPr>
            <a:picLocks/>
          </p:cNvPicPr>
          <p:nvPr/>
        </p:nvPicPr>
        <p:blipFill>
          <a:blip r:embed="rId3"/>
          <a:stretch>
            <a:fillRect/>
          </a:stretch>
        </p:blipFill>
        <p:spPr>
          <a:xfrm>
            <a:off x="6521167" y="2141972"/>
            <a:ext cx="4330960" cy="3897864"/>
          </a:xfrm>
          <a:prstGeom prst="rect">
            <a:avLst/>
          </a:prstGeom>
        </p:spPr>
      </p:pic>
      <p:pic>
        <p:nvPicPr>
          <p:cNvPr id="2" name="Picture 1"/>
          <p:cNvPicPr>
            <a:picLocks/>
          </p:cNvPicPr>
          <p:nvPr/>
        </p:nvPicPr>
        <p:blipFill>
          <a:blip r:embed="rId4"/>
          <a:stretch>
            <a:fillRect/>
          </a:stretch>
        </p:blipFill>
        <p:spPr>
          <a:xfrm>
            <a:off x="6521168" y="2141972"/>
            <a:ext cx="4330960" cy="3897864"/>
          </a:xfrm>
          <a:prstGeom prst="rect">
            <a:avLst/>
          </a:prstGeom>
        </p:spPr>
      </p:pic>
    </p:spTree>
    <p:extLst>
      <p:ext uri="{BB962C8B-B14F-4D97-AF65-F5344CB8AC3E}">
        <p14:creationId xmlns:p14="http://schemas.microsoft.com/office/powerpoint/2010/main" val="315336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dirty="0"/>
              <a:t>Trace Flags </a:t>
            </a:r>
            <a:r>
              <a:rPr lang="de-DE" dirty="0" err="1"/>
              <a:t>for</a:t>
            </a:r>
            <a:r>
              <a:rPr lang="de-DE" dirty="0"/>
              <a:t> </a:t>
            </a:r>
            <a:r>
              <a:rPr lang="de-DE" dirty="0" err="1"/>
              <a:t>Everyone</a:t>
            </a:r>
            <a:endParaRPr lang="de-DE" dirty="0"/>
          </a:p>
        </p:txBody>
      </p:sp>
      <p:sp>
        <p:nvSpPr>
          <p:cNvPr id="7" name="Content Placeholder 6"/>
          <p:cNvSpPr>
            <a:spLocks noGrp="1"/>
          </p:cNvSpPr>
          <p:nvPr>
            <p:ph sz="quarter" idx="1"/>
          </p:nvPr>
        </p:nvSpPr>
        <p:spPr/>
        <p:txBody>
          <a:bodyPr/>
          <a:lstStyle/>
          <a:p>
            <a:pPr marL="0" indent="0">
              <a:spcAft>
                <a:spcPts val="300"/>
              </a:spcAft>
              <a:buNone/>
            </a:pPr>
            <a:r>
              <a:rPr lang="de-DE" dirty="0" err="1"/>
              <a:t>Only</a:t>
            </a:r>
            <a:r>
              <a:rPr lang="de-DE" dirty="0"/>
              <a:t> </a:t>
            </a:r>
            <a:r>
              <a:rPr lang="de-DE" dirty="0" err="1"/>
              <a:t>two</a:t>
            </a:r>
            <a:r>
              <a:rPr lang="de-DE" dirty="0"/>
              <a:t> </a:t>
            </a:r>
            <a:r>
              <a:rPr lang="de-DE" dirty="0" err="1"/>
              <a:t>trace</a:t>
            </a:r>
            <a:r>
              <a:rPr lang="de-DE" dirty="0"/>
              <a:t> </a:t>
            </a:r>
            <a:r>
              <a:rPr lang="de-DE" dirty="0" err="1"/>
              <a:t>flags</a:t>
            </a:r>
            <a:r>
              <a:rPr lang="de-DE" dirty="0"/>
              <a:t> </a:t>
            </a:r>
            <a:r>
              <a:rPr lang="de-DE" dirty="0" err="1"/>
              <a:t>should</a:t>
            </a:r>
            <a:r>
              <a:rPr lang="de-DE" dirty="0"/>
              <a:t> </a:t>
            </a:r>
            <a:r>
              <a:rPr lang="de-DE" dirty="0" err="1"/>
              <a:t>be</a:t>
            </a:r>
            <a:r>
              <a:rPr lang="de-DE" dirty="0"/>
              <a:t> </a:t>
            </a:r>
            <a:r>
              <a:rPr lang="de-DE" dirty="0" err="1"/>
              <a:t>enabled</a:t>
            </a:r>
            <a:r>
              <a:rPr lang="de-DE" dirty="0"/>
              <a:t> on all SQL Server </a:t>
            </a:r>
            <a:r>
              <a:rPr lang="de-DE" dirty="0" err="1"/>
              <a:t>instances</a:t>
            </a:r>
            <a:r>
              <a:rPr lang="de-DE" dirty="0"/>
              <a:t>:</a:t>
            </a:r>
          </a:p>
          <a:p>
            <a:pPr marL="0" indent="0">
              <a:spcAft>
                <a:spcPts val="300"/>
              </a:spcAft>
              <a:buNone/>
            </a:pPr>
            <a:endParaRPr lang="de-DE" dirty="0"/>
          </a:p>
          <a:p>
            <a:pPr>
              <a:spcAft>
                <a:spcPts val="300"/>
              </a:spcAft>
            </a:pPr>
            <a:r>
              <a:rPr lang="de-DE" b="1" dirty="0"/>
              <a:t>TF 1118</a:t>
            </a:r>
          </a:p>
          <a:p>
            <a:pPr lvl="1">
              <a:spcAft>
                <a:spcPts val="300"/>
              </a:spcAft>
            </a:pPr>
            <a:r>
              <a:rPr lang="de-DE" dirty="0" err="1">
                <a:latin typeface="Arial" charset="0"/>
              </a:rPr>
              <a:t>forces</a:t>
            </a:r>
            <a:r>
              <a:rPr lang="de-DE" dirty="0">
                <a:latin typeface="Arial" charset="0"/>
              </a:rPr>
              <a:t> uniform </a:t>
            </a:r>
            <a:r>
              <a:rPr lang="de-DE" dirty="0" err="1">
                <a:latin typeface="Arial" charset="0"/>
              </a:rPr>
              <a:t>extent</a:t>
            </a:r>
            <a:r>
              <a:rPr lang="de-DE" dirty="0">
                <a:latin typeface="Arial" charset="0"/>
              </a:rPr>
              <a:t> </a:t>
            </a:r>
            <a:r>
              <a:rPr lang="de-DE" dirty="0" err="1">
                <a:latin typeface="Arial" charset="0"/>
              </a:rPr>
              <a:t>allocations</a:t>
            </a:r>
            <a:r>
              <a:rPr lang="de-DE" dirty="0">
                <a:latin typeface="Arial" charset="0"/>
              </a:rPr>
              <a:t> </a:t>
            </a:r>
            <a:r>
              <a:rPr lang="de-DE" dirty="0" err="1">
                <a:latin typeface="Arial" charset="0"/>
              </a:rPr>
              <a:t>instead</a:t>
            </a:r>
            <a:r>
              <a:rPr lang="de-DE" dirty="0">
                <a:latin typeface="Arial" charset="0"/>
              </a:rPr>
              <a:t> </a:t>
            </a:r>
            <a:r>
              <a:rPr lang="de-DE" dirty="0" err="1">
                <a:latin typeface="Arial" charset="0"/>
              </a:rPr>
              <a:t>of</a:t>
            </a:r>
            <a:r>
              <a:rPr lang="de-DE" dirty="0">
                <a:latin typeface="Arial" charset="0"/>
              </a:rPr>
              <a:t> </a:t>
            </a:r>
            <a:r>
              <a:rPr lang="de-DE" dirty="0" err="1">
                <a:latin typeface="Arial" charset="0"/>
              </a:rPr>
              <a:t>mixed</a:t>
            </a:r>
            <a:r>
              <a:rPr lang="de-DE" dirty="0">
                <a:latin typeface="Arial" charset="0"/>
              </a:rPr>
              <a:t> </a:t>
            </a:r>
            <a:r>
              <a:rPr lang="de-DE" dirty="0" err="1">
                <a:latin typeface="Arial" charset="0"/>
              </a:rPr>
              <a:t>page</a:t>
            </a:r>
            <a:r>
              <a:rPr lang="de-DE" dirty="0">
                <a:latin typeface="Arial" charset="0"/>
              </a:rPr>
              <a:t> </a:t>
            </a:r>
            <a:r>
              <a:rPr lang="de-DE" dirty="0" err="1">
                <a:latin typeface="Arial" charset="0"/>
              </a:rPr>
              <a:t>allocations</a:t>
            </a:r>
            <a:r>
              <a:rPr lang="de-DE" dirty="0">
                <a:latin typeface="Arial" charset="0"/>
              </a:rPr>
              <a:t> and </a:t>
            </a:r>
            <a:r>
              <a:rPr lang="de-DE" dirty="0" err="1">
                <a:latin typeface="Arial" charset="0"/>
              </a:rPr>
              <a:t>removes</a:t>
            </a:r>
            <a:r>
              <a:rPr lang="de-DE" dirty="0">
                <a:latin typeface="Arial" charset="0"/>
              </a:rPr>
              <a:t> a </a:t>
            </a:r>
            <a:r>
              <a:rPr lang="de-DE" dirty="0" err="1">
                <a:latin typeface="Arial" charset="0"/>
              </a:rPr>
              <a:t>cause</a:t>
            </a:r>
            <a:r>
              <a:rPr lang="de-DE" dirty="0">
                <a:latin typeface="Arial" charset="0"/>
              </a:rPr>
              <a:t> </a:t>
            </a:r>
            <a:r>
              <a:rPr lang="de-DE" dirty="0" err="1">
                <a:latin typeface="Arial" charset="0"/>
              </a:rPr>
              <a:t>of</a:t>
            </a:r>
            <a:r>
              <a:rPr lang="de-DE" dirty="0">
                <a:latin typeface="Arial" charset="0"/>
              </a:rPr>
              <a:t> </a:t>
            </a:r>
            <a:r>
              <a:rPr lang="de-DE" dirty="0" err="1">
                <a:latin typeface="Arial" charset="0"/>
              </a:rPr>
              <a:t>contention</a:t>
            </a:r>
            <a:r>
              <a:rPr lang="de-DE" dirty="0">
                <a:latin typeface="Arial" charset="0"/>
              </a:rPr>
              <a:t> in </a:t>
            </a:r>
            <a:r>
              <a:rPr lang="de-DE" dirty="0" err="1">
                <a:latin typeface="Arial" charset="0"/>
              </a:rPr>
              <a:t>tempdb</a:t>
            </a:r>
            <a:endParaRPr lang="de-DE" dirty="0">
              <a:latin typeface="Arial" charset="0"/>
            </a:endParaRPr>
          </a:p>
          <a:p>
            <a:pPr lvl="1">
              <a:spcAft>
                <a:spcPts val="300"/>
              </a:spcAft>
            </a:pPr>
            <a:r>
              <a:rPr lang="de-DE" dirty="0" err="1">
                <a:latin typeface="Arial" charset="0"/>
              </a:rPr>
              <a:t>no</a:t>
            </a:r>
            <a:r>
              <a:rPr lang="de-DE" dirty="0">
                <a:latin typeface="Arial" charset="0"/>
              </a:rPr>
              <a:t> </a:t>
            </a:r>
            <a:r>
              <a:rPr lang="de-DE" dirty="0" err="1">
                <a:latin typeface="Arial" charset="0"/>
              </a:rPr>
              <a:t>longer</a:t>
            </a:r>
            <a:r>
              <a:rPr lang="de-DE" dirty="0">
                <a:latin typeface="Arial" charset="0"/>
              </a:rPr>
              <a:t> </a:t>
            </a:r>
            <a:r>
              <a:rPr lang="de-DE" dirty="0" err="1">
                <a:latin typeface="Arial" charset="0"/>
              </a:rPr>
              <a:t>needed</a:t>
            </a:r>
            <a:r>
              <a:rPr lang="de-DE" dirty="0">
                <a:latin typeface="Arial" charset="0"/>
              </a:rPr>
              <a:t> in SQL Server 2016 </a:t>
            </a:r>
            <a:r>
              <a:rPr lang="de-DE" dirty="0" err="1">
                <a:latin typeface="Arial" charset="0"/>
              </a:rPr>
              <a:t>onwards</a:t>
            </a:r>
            <a:r>
              <a:rPr lang="de-DE" dirty="0">
                <a:latin typeface="Arial" charset="0"/>
              </a:rPr>
              <a:t>, TF 1117 and TF 1118 will </a:t>
            </a:r>
            <a:r>
              <a:rPr lang="de-DE" dirty="0" err="1">
                <a:latin typeface="Arial" charset="0"/>
              </a:rPr>
              <a:t>be</a:t>
            </a:r>
            <a:r>
              <a:rPr lang="de-DE" dirty="0">
                <a:latin typeface="Arial" charset="0"/>
              </a:rPr>
              <a:t> </a:t>
            </a:r>
            <a:r>
              <a:rPr lang="de-DE" dirty="0" err="1">
                <a:latin typeface="Arial" charset="0"/>
              </a:rPr>
              <a:t>automatically</a:t>
            </a:r>
            <a:r>
              <a:rPr lang="de-DE" dirty="0">
                <a:latin typeface="Arial" charset="0"/>
              </a:rPr>
              <a:t> </a:t>
            </a:r>
            <a:r>
              <a:rPr lang="de-DE" dirty="0" err="1">
                <a:latin typeface="Arial" charset="0"/>
              </a:rPr>
              <a:t>set</a:t>
            </a:r>
            <a:r>
              <a:rPr lang="de-DE" dirty="0">
                <a:latin typeface="Arial" charset="0"/>
              </a:rPr>
              <a:t> </a:t>
            </a:r>
            <a:r>
              <a:rPr lang="de-DE" dirty="0" err="1">
                <a:latin typeface="Arial" charset="0"/>
              </a:rPr>
              <a:t>for</a:t>
            </a:r>
            <a:r>
              <a:rPr lang="de-DE" dirty="0">
                <a:latin typeface="Arial" charset="0"/>
              </a:rPr>
              <a:t> </a:t>
            </a:r>
            <a:r>
              <a:rPr lang="de-DE" dirty="0" err="1">
                <a:latin typeface="Arial" charset="0"/>
              </a:rPr>
              <a:t>tempdb</a:t>
            </a:r>
            <a:endParaRPr lang="de-DE" dirty="0">
              <a:latin typeface="Arial" charset="0"/>
            </a:endParaRPr>
          </a:p>
          <a:p>
            <a:pPr>
              <a:spcAft>
                <a:spcPts val="300"/>
              </a:spcAft>
            </a:pPr>
            <a:endParaRPr lang="de-DE" b="1" dirty="0"/>
          </a:p>
          <a:p>
            <a:pPr>
              <a:spcAft>
                <a:spcPts val="300"/>
              </a:spcAft>
            </a:pPr>
            <a:r>
              <a:rPr lang="de-DE" b="1" dirty="0"/>
              <a:t>TF 3226</a:t>
            </a:r>
          </a:p>
          <a:p>
            <a:pPr lvl="1">
              <a:spcAft>
                <a:spcPts val="300"/>
              </a:spcAft>
            </a:pPr>
            <a:r>
              <a:rPr lang="de-DE" dirty="0" err="1">
                <a:latin typeface="Arial" charset="0"/>
              </a:rPr>
              <a:t>stops</a:t>
            </a:r>
            <a:r>
              <a:rPr lang="de-DE" dirty="0">
                <a:latin typeface="Arial" charset="0"/>
              </a:rPr>
              <a:t> SQL Server </a:t>
            </a:r>
            <a:r>
              <a:rPr lang="de-DE" dirty="0" err="1">
                <a:latin typeface="Arial" charset="0"/>
              </a:rPr>
              <a:t>from</a:t>
            </a:r>
            <a:r>
              <a:rPr lang="de-DE" dirty="0">
                <a:latin typeface="Arial" charset="0"/>
              </a:rPr>
              <a:t> </a:t>
            </a:r>
            <a:r>
              <a:rPr lang="de-DE" dirty="0" err="1">
                <a:latin typeface="Arial" charset="0"/>
              </a:rPr>
              <a:t>printing</a:t>
            </a:r>
            <a:r>
              <a:rPr lang="de-DE" dirty="0">
                <a:latin typeface="Arial" charset="0"/>
              </a:rPr>
              <a:t> </a:t>
            </a:r>
            <a:r>
              <a:rPr lang="de-DE" dirty="0" err="1">
                <a:latin typeface="Arial" charset="0"/>
              </a:rPr>
              <a:t>backup</a:t>
            </a:r>
            <a:r>
              <a:rPr lang="de-DE" dirty="0">
                <a:latin typeface="Arial" charset="0"/>
              </a:rPr>
              <a:t> </a:t>
            </a:r>
            <a:r>
              <a:rPr lang="de-DE" dirty="0" err="1">
                <a:latin typeface="Arial" charset="0"/>
              </a:rPr>
              <a:t>success</a:t>
            </a:r>
            <a:r>
              <a:rPr lang="de-DE" dirty="0">
                <a:latin typeface="Arial" charset="0"/>
              </a:rPr>
              <a:t> </a:t>
            </a:r>
            <a:r>
              <a:rPr lang="de-DE" dirty="0" err="1">
                <a:latin typeface="Arial" charset="0"/>
              </a:rPr>
              <a:t>message</a:t>
            </a:r>
            <a:r>
              <a:rPr lang="de-DE" dirty="0">
                <a:latin typeface="Arial" charset="0"/>
              </a:rPr>
              <a:t> in </a:t>
            </a:r>
            <a:r>
              <a:rPr lang="de-DE" dirty="0" err="1">
                <a:latin typeface="Arial" charset="0"/>
              </a:rPr>
              <a:t>the</a:t>
            </a:r>
            <a:r>
              <a:rPr lang="de-DE" dirty="0">
                <a:latin typeface="Arial" charset="0"/>
              </a:rPr>
              <a:t> </a:t>
            </a:r>
            <a:r>
              <a:rPr lang="de-DE" dirty="0" err="1">
                <a:latin typeface="Arial" charset="0"/>
              </a:rPr>
              <a:t>error</a:t>
            </a:r>
            <a:r>
              <a:rPr lang="de-DE" dirty="0">
                <a:latin typeface="Arial" charset="0"/>
              </a:rPr>
              <a:t> log</a:t>
            </a:r>
          </a:p>
        </p:txBody>
      </p:sp>
      <p:sp>
        <p:nvSpPr>
          <p:cNvPr id="4" name="Content Placeholder 6">
            <a:extLst>
              <a:ext uri="{FF2B5EF4-FFF2-40B4-BE49-F238E27FC236}">
                <a16:creationId xmlns:a16="http://schemas.microsoft.com/office/drawing/2014/main" id="{A6874B4B-069C-485B-A15C-96239A3C6355}"/>
              </a:ext>
            </a:extLst>
          </p:cNvPr>
          <p:cNvSpPr txBox="1">
            <a:spLocks/>
          </p:cNvSpPr>
          <p:nvPr/>
        </p:nvSpPr>
        <p:spPr>
          <a:xfrm>
            <a:off x="8475972" y="2880000"/>
            <a:ext cx="3726600" cy="2353264"/>
          </a:xfrm>
          <a:prstGeom prst="rect">
            <a:avLst/>
          </a:prstGeom>
        </p:spPr>
        <p:txBody>
          <a:bodyPr vert="horz" wrap="square" lIns="140758" tIns="87975" rIns="140758" bIns="87975"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lnSpc>
                <a:spcPct val="100000"/>
              </a:lnSpc>
              <a:spcBef>
                <a:spcPts val="0"/>
              </a:spcBef>
              <a:buNone/>
            </a:pPr>
            <a:r>
              <a:rPr lang="de-DE" sz="1571" dirty="0">
                <a:solidFill>
                  <a:schemeClr val="bg1"/>
                </a:solidFill>
                <a:latin typeface="Arial" panose="020B0604020202020204" pitchFamily="34" charset="0"/>
                <a:cs typeface="Arial" panose="020B0604020202020204" pitchFamily="34" charset="0"/>
              </a:rPr>
              <a:t>Reference:</a:t>
            </a:r>
          </a:p>
          <a:p>
            <a:pPr marL="0" indent="0">
              <a:lnSpc>
                <a:spcPct val="100000"/>
              </a:lnSpc>
              <a:spcBef>
                <a:spcPts val="0"/>
              </a:spcBef>
              <a:buNone/>
            </a:pPr>
            <a:r>
              <a:rPr lang="en-US" sz="1571" dirty="0">
                <a:latin typeface="Arial" panose="020B0604020202020204" pitchFamily="34" charset="0"/>
                <a:cs typeface="Arial" panose="020B0604020202020204" pitchFamily="34" charset="0"/>
                <a:hlinkClick r:id="rId3"/>
              </a:rPr>
              <a:t>Recommended updates and configuration options for SQL Server 2012 and SQL Server 2014 used with high-performance workloads</a:t>
            </a:r>
            <a:endParaRPr lang="en-US" sz="1571" dirty="0">
              <a:latin typeface="Arial" panose="020B0604020202020204" pitchFamily="34" charset="0"/>
              <a:cs typeface="Arial" panose="020B0604020202020204" pitchFamily="34" charset="0"/>
            </a:endParaRPr>
          </a:p>
          <a:p>
            <a:pPr marL="0" indent="0">
              <a:lnSpc>
                <a:spcPct val="100000"/>
              </a:lnSpc>
              <a:spcBef>
                <a:spcPts val="0"/>
              </a:spcBef>
              <a:buNone/>
            </a:pPr>
            <a:endParaRPr lang="en-US" sz="1571" dirty="0">
              <a:solidFill>
                <a:schemeClr val="bg1"/>
              </a:solidFill>
              <a:latin typeface="Arial" panose="020B0604020202020204" pitchFamily="34" charset="0"/>
              <a:cs typeface="Arial" panose="020B0604020202020204" pitchFamily="34" charset="0"/>
            </a:endParaRPr>
          </a:p>
          <a:p>
            <a:pPr marL="0" indent="0">
              <a:lnSpc>
                <a:spcPct val="100000"/>
              </a:lnSpc>
              <a:spcBef>
                <a:spcPts val="0"/>
              </a:spcBef>
              <a:buNone/>
            </a:pPr>
            <a:r>
              <a:rPr lang="en-US" sz="1571" dirty="0">
                <a:solidFill>
                  <a:schemeClr val="bg1"/>
                </a:solidFill>
                <a:latin typeface="Arial" panose="020B0604020202020204" pitchFamily="34" charset="0"/>
                <a:cs typeface="Arial" panose="020B0604020202020204" pitchFamily="34" charset="0"/>
                <a:hlinkClick r:id="rId4"/>
              </a:rPr>
              <a:t>SQL Server 2016: Changes in default behavior for </a:t>
            </a:r>
            <a:r>
              <a:rPr lang="en-US" sz="1571" dirty="0" err="1">
                <a:solidFill>
                  <a:schemeClr val="bg1"/>
                </a:solidFill>
                <a:latin typeface="Arial" panose="020B0604020202020204" pitchFamily="34" charset="0"/>
                <a:cs typeface="Arial" panose="020B0604020202020204" pitchFamily="34" charset="0"/>
                <a:hlinkClick r:id="rId4"/>
              </a:rPr>
              <a:t>autogrow</a:t>
            </a:r>
            <a:r>
              <a:rPr lang="en-US" sz="1571" dirty="0">
                <a:solidFill>
                  <a:schemeClr val="bg1"/>
                </a:solidFill>
                <a:latin typeface="Arial" panose="020B0604020202020204" pitchFamily="34" charset="0"/>
                <a:cs typeface="Arial" panose="020B0604020202020204" pitchFamily="34" charset="0"/>
                <a:hlinkClick r:id="rId4"/>
              </a:rPr>
              <a:t> and allocations for </a:t>
            </a:r>
            <a:r>
              <a:rPr lang="en-US" sz="1571" dirty="0" err="1">
                <a:solidFill>
                  <a:schemeClr val="bg1"/>
                </a:solidFill>
                <a:latin typeface="Arial" panose="020B0604020202020204" pitchFamily="34" charset="0"/>
                <a:cs typeface="Arial" panose="020B0604020202020204" pitchFamily="34" charset="0"/>
                <a:hlinkClick r:id="rId4"/>
              </a:rPr>
              <a:t>tempdb</a:t>
            </a:r>
            <a:r>
              <a:rPr lang="en-US" sz="1571" dirty="0">
                <a:solidFill>
                  <a:schemeClr val="bg1"/>
                </a:solidFill>
                <a:latin typeface="Arial" panose="020B0604020202020204" pitchFamily="34" charset="0"/>
                <a:cs typeface="Arial" panose="020B0604020202020204" pitchFamily="34" charset="0"/>
                <a:hlinkClick r:id="rId4"/>
              </a:rPr>
              <a:t> and user databases</a:t>
            </a:r>
            <a:endParaRPr lang="en-US" sz="157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04219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cyI3MXOPeketnyWjOBKD6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cyI3MXOPeketnyWjOBKD6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QL Server PTO">
  <a:themeElements>
    <a:clrScheme name="Benutzerdefiniert 1">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0070C0"/>
      </a:hlink>
      <a:folHlink>
        <a:srgbClr val="6B5680"/>
      </a:folHlink>
    </a:clrScheme>
    <a:fontScheme name="Okeanos">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keanos">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bwMode="auto">
        <a:solidFill>
          <a:srgbClr val="EC7527"/>
        </a:solidFill>
        <a:ln w="9525">
          <a:noFill/>
          <a:miter lim="800000"/>
          <a:headEnd/>
          <a:tailEnd/>
        </a:ln>
        <a:effectLst/>
      </a:spPr>
      <a:bodyPr wrap="none" lIns="91424" tIns="45712" rIns="91424" bIns="45712" anchor="ctr"/>
      <a:lstStyle>
        <a:defPPr>
          <a:defRPr>
            <a:latin typeface="Arial" pitchFamily="34" charset="0"/>
            <a:cs typeface="Arial" pitchFamily="34" charset="0"/>
          </a:defRPr>
        </a:defPPr>
      </a:lstStyle>
    </a:spDef>
  </a:objectDefaults>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9693</Words>
  <Application>Microsoft Office PowerPoint</Application>
  <PresentationFormat>Widescreen</PresentationFormat>
  <Paragraphs>999</Paragraphs>
  <Slides>45</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Arial</vt:lpstr>
      <vt:lpstr>Consolas</vt:lpstr>
      <vt:lpstr>Gill Sans MT</vt:lpstr>
      <vt:lpstr>Segoe UI</vt:lpstr>
      <vt:lpstr>Symbol</vt:lpstr>
      <vt:lpstr>Verdana</vt:lpstr>
      <vt:lpstr>Wingdings</vt:lpstr>
      <vt:lpstr>Wingdings 3</vt:lpstr>
      <vt:lpstr>SQL Server PTO</vt:lpstr>
      <vt:lpstr>SQL Server Health Check</vt:lpstr>
      <vt:lpstr>A SQL Server Health Check should include</vt:lpstr>
      <vt:lpstr>Configuration and Maintenance</vt:lpstr>
      <vt:lpstr>Hardware and OS System Maintenance</vt:lpstr>
      <vt:lpstr>SQL Service Account Privileges</vt:lpstr>
      <vt:lpstr>Configuration and Maintenance</vt:lpstr>
      <vt:lpstr>Memory Recommendations</vt:lpstr>
      <vt:lpstr>Important Configuration Settings</vt:lpstr>
      <vt:lpstr>Trace Flags for Everyone</vt:lpstr>
      <vt:lpstr>Storage Recommendations</vt:lpstr>
      <vt:lpstr>Top Tips for Database Maintenance</vt:lpstr>
      <vt:lpstr>Diagnostic Scripts and Maintenance Solutions</vt:lpstr>
      <vt:lpstr>Index Fragmentation</vt:lpstr>
      <vt:lpstr>Index Maintenance Recommendations</vt:lpstr>
      <vt:lpstr>Ola Hallengren‘s Maintenance Solution</vt:lpstr>
      <vt:lpstr>Alerts</vt:lpstr>
      <vt:lpstr>Top Tips for Transaction Log Management</vt:lpstr>
      <vt:lpstr>Transaction Log File Maintenance</vt:lpstr>
      <vt:lpstr>Log File Provisioning</vt:lpstr>
      <vt:lpstr>Removing VLF Fragmentation  (1)</vt:lpstr>
      <vt:lpstr>Removing VLF Fragmentation  (2)</vt:lpstr>
      <vt:lpstr>Configuring Transaction Log Auto-Growth</vt:lpstr>
      <vt:lpstr>Transaction Log File Shrinking</vt:lpstr>
      <vt:lpstr>Virtualization</vt:lpstr>
      <vt:lpstr>Understanding SQL Server Memory Requirements</vt:lpstr>
      <vt:lpstr>VMware Best Practices for SQL Server</vt:lpstr>
      <vt:lpstr>Hyper-V Host Resource Monitoring</vt:lpstr>
      <vt:lpstr>VMware Host Resource Monitoring</vt:lpstr>
      <vt:lpstr>Summary</vt:lpstr>
      <vt:lpstr>Tuning Methodology and Monitoring</vt:lpstr>
      <vt:lpstr>Baseline</vt:lpstr>
      <vt:lpstr>SQL Server Performance Counter Quick Reference (1)</vt:lpstr>
      <vt:lpstr>SQL Server Performance Counter Quick Reference (2)</vt:lpstr>
      <vt:lpstr>Essential SQL Server Performance Counters</vt:lpstr>
      <vt:lpstr>PAL Tool</vt:lpstr>
      <vt:lpstr>SQL Server Waits</vt:lpstr>
      <vt:lpstr>What are Waits?</vt:lpstr>
      <vt:lpstr>Monitoring SQL Server Waits</vt:lpstr>
      <vt:lpstr>Common Wait Types (1)</vt:lpstr>
      <vt:lpstr>Common Wait Types (2)</vt:lpstr>
      <vt:lpstr>Common Wait Types (3)</vt:lpstr>
      <vt:lpstr>Summary</vt:lpstr>
      <vt:lpstr>Tempdb</vt:lpstr>
      <vt:lpstr>Tempdb Best Practices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Performance Tuning and Optimization</dc:title>
  <dc:creator/>
  <cp:keywords>Health Check</cp:keywords>
  <dc:description>Microsoft Deutschland GmbH</dc:description>
  <cp:lastModifiedBy/>
  <cp:revision>1</cp:revision>
  <dcterms:created xsi:type="dcterms:W3CDTF">2006-12-18T14:45:15Z</dcterms:created>
  <dcterms:modified xsi:type="dcterms:W3CDTF">2019-10-10T09:57:09Z</dcterms:modified>
</cp:coreProperties>
</file>